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5"/>
  </p:notesMasterIdLst>
  <p:handoutMasterIdLst>
    <p:handoutMasterId r:id="rId66"/>
  </p:handoutMasterIdLst>
  <p:sldIdLst>
    <p:sldId id="1581" r:id="rId2"/>
    <p:sldId id="1613" r:id="rId3"/>
    <p:sldId id="1616" r:id="rId4"/>
    <p:sldId id="1617" r:id="rId5"/>
    <p:sldId id="1618" r:id="rId6"/>
    <p:sldId id="1619" r:id="rId7"/>
    <p:sldId id="1620" r:id="rId8"/>
    <p:sldId id="1621" r:id="rId9"/>
    <p:sldId id="1614" r:id="rId10"/>
    <p:sldId id="1583" r:id="rId11"/>
    <p:sldId id="1585" r:id="rId12"/>
    <p:sldId id="1567" r:id="rId13"/>
    <p:sldId id="1568" r:id="rId14"/>
    <p:sldId id="1561" r:id="rId15"/>
    <p:sldId id="1564" r:id="rId16"/>
    <p:sldId id="1557" r:id="rId17"/>
    <p:sldId id="1514" r:id="rId18"/>
    <p:sldId id="1516" r:id="rId19"/>
    <p:sldId id="1517" r:id="rId20"/>
    <p:sldId id="1527" r:id="rId21"/>
    <p:sldId id="1518" r:id="rId22"/>
    <p:sldId id="1528" r:id="rId23"/>
    <p:sldId id="1519" r:id="rId24"/>
    <p:sldId id="1520" r:id="rId25"/>
    <p:sldId id="1521" r:id="rId26"/>
    <p:sldId id="1522" r:id="rId27"/>
    <p:sldId id="1523" r:id="rId28"/>
    <p:sldId id="1524" r:id="rId29"/>
    <p:sldId id="1525" r:id="rId30"/>
    <p:sldId id="1526" r:id="rId31"/>
    <p:sldId id="1529" r:id="rId32"/>
    <p:sldId id="1530" r:id="rId33"/>
    <p:sldId id="1531" r:id="rId34"/>
    <p:sldId id="1532" r:id="rId35"/>
    <p:sldId id="1560" r:id="rId36"/>
    <p:sldId id="1566" r:id="rId37"/>
    <p:sldId id="1622" r:id="rId38"/>
    <p:sldId id="1588" r:id="rId39"/>
    <p:sldId id="1587" r:id="rId40"/>
    <p:sldId id="1590" r:id="rId41"/>
    <p:sldId id="1592" r:id="rId42"/>
    <p:sldId id="1591" r:id="rId43"/>
    <p:sldId id="1593" r:id="rId44"/>
    <p:sldId id="1594" r:id="rId45"/>
    <p:sldId id="1595" r:id="rId46"/>
    <p:sldId id="1596" r:id="rId47"/>
    <p:sldId id="1597" r:id="rId48"/>
    <p:sldId id="1598" r:id="rId49"/>
    <p:sldId id="1599" r:id="rId50"/>
    <p:sldId id="1600" r:id="rId51"/>
    <p:sldId id="1601" r:id="rId52"/>
    <p:sldId id="1602" r:id="rId53"/>
    <p:sldId id="1603" r:id="rId54"/>
    <p:sldId id="1586" r:id="rId55"/>
    <p:sldId id="1604" r:id="rId56"/>
    <p:sldId id="1605" r:id="rId57"/>
    <p:sldId id="1606" r:id="rId58"/>
    <p:sldId id="1607" r:id="rId59"/>
    <p:sldId id="1608" r:id="rId60"/>
    <p:sldId id="1609" r:id="rId61"/>
    <p:sldId id="1610" r:id="rId62"/>
    <p:sldId id="1611" r:id="rId63"/>
    <p:sldId id="1612" r:id="rId64"/>
  </p:sldIdLst>
  <p:sldSz cx="9144000" cy="6858000" type="screen4x3"/>
  <p:notesSz cx="7315200" cy="9601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1pPr>
    <a:lvl2pPr marL="457130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2pPr>
    <a:lvl3pPr marL="914259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3pPr>
    <a:lvl4pPr marL="1371390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4pPr>
    <a:lvl5pPr marL="1828519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5pPr>
    <a:lvl6pPr marL="2285649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6pPr>
    <a:lvl7pPr marL="2742780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7pPr>
    <a:lvl8pPr marL="3199908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8pPr>
    <a:lvl9pPr marL="3657039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33"/>
    <a:srgbClr val="FFCC99"/>
    <a:srgbClr val="CCFF99"/>
    <a:srgbClr val="CC99FF"/>
    <a:srgbClr val="000066"/>
    <a:srgbClr val="996600"/>
    <a:srgbClr val="4D6997"/>
    <a:srgbClr val="66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746" autoAdjust="0"/>
    <p:restoredTop sz="75202" autoAdjust="0"/>
  </p:normalViewPr>
  <p:slideViewPr>
    <p:cSldViewPr>
      <p:cViewPr varScale="1">
        <p:scale>
          <a:sx n="131" d="100"/>
          <a:sy n="131" d="100"/>
        </p:scale>
        <p:origin x="1424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>
      <p:cViewPr varScale="1">
        <p:scale>
          <a:sx n="56" d="100"/>
          <a:sy n="56" d="100"/>
        </p:scale>
        <p:origin x="-1782" y="-78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4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6551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algn="r"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5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1776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5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6551" y="9121776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algn="r"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fld id="{D098A0DF-783C-49D9-9260-6806A799FD3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0716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4964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algn="r"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0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8888" y="720725"/>
            <a:ext cx="4797425" cy="35988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59301"/>
            <a:ext cx="5853113" cy="432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9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4964" y="9120189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algn="r"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fld id="{A0D86A14-AC1F-4C9A-8DDE-CE6B11F3119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75978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13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25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39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51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5649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780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908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039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dk1" tx1="lt1" bg2="dk2" tx2="lt2" accent1="accent1" accent2="accent2" accent3="accent3" accent4="accent4" accent5="accent5" accent6="accent6" hlink="hlink" folHlink="folHlink"/>
  <p:sldLayoutIdLst>
    <p:sldLayoutId id="2147483653" r:id="rId1"/>
    <p:sldLayoutId id="2147483657" r:id="rId2"/>
  </p:sldLayoutIdLst>
  <p:transition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baseline="0">
          <a:solidFill>
            <a:schemeClr val="bg1"/>
          </a:solidFill>
          <a:latin typeface="Gill Sans"/>
          <a:ea typeface="+mj-ea"/>
          <a:cs typeface="Gill San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5pPr>
      <a:lvl6pPr marL="457130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6pPr>
      <a:lvl7pPr marL="914259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7pPr>
      <a:lvl8pPr marL="1371390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8pPr>
      <a:lvl9pPr marL="1828519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9pPr>
    </p:titleStyle>
    <p:bodyStyle>
      <a:lvl1pPr marL="342848" indent="-342848" algn="l" rtl="0" eaLnBrk="0" fontAlgn="base" hangingPunct="0">
        <a:spcBef>
          <a:spcPct val="25000"/>
        </a:spcBef>
        <a:spcAft>
          <a:spcPct val="25000"/>
        </a:spcAft>
        <a:buClr>
          <a:srgbClr val="5675A9"/>
        </a:buClr>
        <a:buSzPct val="75000"/>
        <a:buFont typeface="Wingdings" charset="2"/>
        <a:buChar char="¢"/>
        <a:defRPr sz="2400" baseline="0">
          <a:solidFill>
            <a:schemeClr val="bg1"/>
          </a:solidFill>
          <a:latin typeface="Gill Sans"/>
          <a:ea typeface="+mn-ea"/>
          <a:cs typeface="Gill Sans"/>
        </a:defRPr>
      </a:lvl1pPr>
      <a:lvl2pPr marL="742836" indent="-285707" algn="l" rtl="0" eaLnBrk="0" fontAlgn="base" hangingPunct="0">
        <a:spcBef>
          <a:spcPct val="10000"/>
        </a:spcBef>
        <a:spcAft>
          <a:spcPct val="10000"/>
        </a:spcAft>
        <a:buClr>
          <a:srgbClr val="5675A9"/>
        </a:buClr>
        <a:buSzPct val="75000"/>
        <a:buFont typeface="Wingdings" charset="2"/>
        <a:buChar char="l"/>
        <a:defRPr sz="2000" baseline="0">
          <a:solidFill>
            <a:schemeClr val="bg1"/>
          </a:solidFill>
          <a:latin typeface="Gill Sans"/>
          <a:cs typeface="Gill Sans"/>
        </a:defRPr>
      </a:lvl2pPr>
      <a:lvl3pPr marL="1142824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800" baseline="0">
          <a:solidFill>
            <a:schemeClr val="bg1"/>
          </a:solidFill>
          <a:latin typeface="Gill Sans"/>
          <a:cs typeface="Gill Sans"/>
        </a:defRPr>
      </a:lvl3pPr>
      <a:lvl4pPr marL="1599954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600" baseline="0">
          <a:solidFill>
            <a:schemeClr val="bg1"/>
          </a:solidFill>
          <a:latin typeface="Gill Sans"/>
          <a:cs typeface="Gill Sans"/>
        </a:defRPr>
      </a:lvl4pPr>
      <a:lvl5pPr marL="2057085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600" baseline="0">
          <a:solidFill>
            <a:schemeClr val="bg1"/>
          </a:solidFill>
          <a:latin typeface="Gill Sans"/>
          <a:cs typeface="Gill Sans"/>
        </a:defRPr>
      </a:lvl5pPr>
      <a:lvl6pPr marL="2514215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6pPr>
      <a:lvl7pPr marL="2971344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7pPr>
      <a:lvl8pPr marL="3428475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8pPr>
      <a:lvl9pPr marL="3885603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9pPr>
    </p:bodyStyle>
    <p:otherStyle>
      <a:defPPr>
        <a:defRPr lang="en-US"/>
      </a:defPPr>
      <a:lvl1pPr marL="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4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08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3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4"/>
          <p:cNvSpPr>
            <a:spLocks noChangeArrowheads="1"/>
          </p:cNvSpPr>
          <p:nvPr/>
        </p:nvSpPr>
        <p:spPr bwMode="auto">
          <a:xfrm>
            <a:off x="76200" y="1371599"/>
            <a:ext cx="8991600" cy="914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3200" dirty="0">
                <a:solidFill>
                  <a:schemeClr val="bg2"/>
                </a:solidFill>
                <a:latin typeface="Gill Sans"/>
                <a:cs typeface="Gill Sans"/>
              </a:rPr>
              <a:t>Data-Intensive Distributed Computing</a:t>
            </a:r>
          </a:p>
        </p:txBody>
      </p:sp>
      <p:pic>
        <p:nvPicPr>
          <p:cNvPr id="9" name="Picture 13" descr="creative-common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1600" y="6358582"/>
            <a:ext cx="1117600" cy="393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14"/>
          <p:cNvSpPr>
            <a:spLocks noChangeArrowheads="1"/>
          </p:cNvSpPr>
          <p:nvPr/>
        </p:nvSpPr>
        <p:spPr bwMode="auto">
          <a:xfrm>
            <a:off x="76200" y="2971800"/>
            <a:ext cx="89916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600" b="0" dirty="0">
                <a:solidFill>
                  <a:schemeClr val="bg2"/>
                </a:solidFill>
                <a:latin typeface="Gill Sans"/>
                <a:cs typeface="Gill Sans"/>
              </a:rPr>
              <a:t>Part 9: </a:t>
            </a:r>
            <a:r>
              <a:rPr lang="en-US" sz="2400" b="0" dirty="0">
                <a:solidFill>
                  <a:schemeClr val="bg2"/>
                </a:solidFill>
                <a:latin typeface="Gill Sans"/>
                <a:cs typeface="Gill Sans"/>
              </a:rPr>
              <a:t>Real-Time Data Analytics (2/2)</a:t>
            </a:r>
            <a:endParaRPr lang="en-US" sz="2600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8" name="Text Box 11"/>
          <p:cNvSpPr txBox="1">
            <a:spLocks noChangeArrowheads="1"/>
          </p:cNvSpPr>
          <p:nvPr/>
        </p:nvSpPr>
        <p:spPr bwMode="auto">
          <a:xfrm>
            <a:off x="1371600" y="6324600"/>
            <a:ext cx="690375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  <a:t>This work is licensed under a Creative Commons Attribution-Noncommercial-Share Alike 3.0 United States</a:t>
            </a:r>
            <a:b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</a:br>
            <a: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  <a:t>See http://creativecommons.org/licenses/by-nc-sa/3.0/us/ for details</a:t>
            </a:r>
          </a:p>
        </p:txBody>
      </p:sp>
      <p:sp>
        <p:nvSpPr>
          <p:cNvPr id="10" name="Rectangle 14"/>
          <p:cNvSpPr>
            <a:spLocks noChangeArrowheads="1"/>
          </p:cNvSpPr>
          <p:nvPr/>
        </p:nvSpPr>
        <p:spPr bwMode="auto">
          <a:xfrm>
            <a:off x="0" y="205740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400" b="0" dirty="0">
                <a:solidFill>
                  <a:schemeClr val="bg2"/>
                </a:solidFill>
                <a:latin typeface="Gill Sans"/>
                <a:cs typeface="Gill Sans"/>
              </a:rPr>
              <a:t>CS 451/651 (Fall 2018)</a:t>
            </a:r>
          </a:p>
        </p:txBody>
      </p:sp>
      <p:sp>
        <p:nvSpPr>
          <p:cNvPr id="12" name="Rectangle 14"/>
          <p:cNvSpPr>
            <a:spLocks noChangeArrowheads="1"/>
          </p:cNvSpPr>
          <p:nvPr/>
        </p:nvSpPr>
        <p:spPr bwMode="auto">
          <a:xfrm>
            <a:off x="76200" y="4572000"/>
            <a:ext cx="89916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400" b="0" dirty="0">
                <a:solidFill>
                  <a:schemeClr val="bg2"/>
                </a:solidFill>
                <a:latin typeface="Gill Sans"/>
                <a:cs typeface="Gill Sans"/>
              </a:rPr>
              <a:t>Jimmy Lin</a:t>
            </a:r>
          </a:p>
          <a:p>
            <a:pPr algn="ctr" eaLnBrk="1" hangingPunct="1"/>
            <a:r>
              <a:rPr lang="en-US" sz="2000" b="0" dirty="0">
                <a:solidFill>
                  <a:schemeClr val="bg2"/>
                </a:solidFill>
                <a:latin typeface="Gill Sans"/>
                <a:cs typeface="Gill Sans"/>
              </a:rPr>
              <a:t>David R. Cheriton School of Computer Science</a:t>
            </a:r>
          </a:p>
          <a:p>
            <a:pPr algn="ctr" eaLnBrk="1" hangingPunct="1"/>
            <a:r>
              <a:rPr lang="en-US" sz="2000" b="0" dirty="0">
                <a:solidFill>
                  <a:schemeClr val="bg2"/>
                </a:solidFill>
                <a:latin typeface="Gill Sans"/>
                <a:cs typeface="Gill Sans"/>
              </a:rPr>
              <a:t>University of Waterloo</a:t>
            </a:r>
          </a:p>
        </p:txBody>
      </p:sp>
      <p:sp>
        <p:nvSpPr>
          <p:cNvPr id="11" name="Rectangle 14"/>
          <p:cNvSpPr>
            <a:spLocks noChangeArrowheads="1"/>
          </p:cNvSpPr>
          <p:nvPr/>
        </p:nvSpPr>
        <p:spPr bwMode="auto">
          <a:xfrm>
            <a:off x="76200" y="3352801"/>
            <a:ext cx="89916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400" b="0" dirty="0">
                <a:solidFill>
                  <a:schemeClr val="bg2"/>
                </a:solidFill>
                <a:latin typeface="Gill Sans"/>
                <a:cs typeface="Gill Sans"/>
              </a:rPr>
              <a:t>November 27, 2018</a:t>
            </a: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1371600" y="5943600"/>
            <a:ext cx="632737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  <a:t>These slides are available at http://</a:t>
            </a:r>
            <a:r>
              <a:rPr lang="en-US" sz="1800" b="0" dirty="0" err="1">
                <a:solidFill>
                  <a:schemeClr val="bg1"/>
                </a:solidFill>
                <a:latin typeface="Gill Sans"/>
                <a:cs typeface="Gill Sans"/>
              </a:rPr>
              <a:t>lintool.github.io</a:t>
            </a:r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  <a:t>/bigdata-2018f/</a:t>
            </a:r>
          </a:p>
        </p:txBody>
      </p:sp>
      <p:pic>
        <p:nvPicPr>
          <p:cNvPr id="2" name="Picture 1" descr="waterloo_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8360" y="381000"/>
            <a:ext cx="2910840" cy="718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472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Streams Processing Challenges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0" y="188589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Inherent challenges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0" y="226689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Latency requirements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Space bounds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0" y="333071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System challenges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0" y="3711714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Bursty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behavior and load balancing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Out-of-order message delivery and non-determinism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Consistency semantics (at most once, exactly once, at least once)</a:t>
            </a:r>
          </a:p>
        </p:txBody>
      </p:sp>
    </p:spTree>
    <p:extLst>
      <p:ext uri="{BB962C8B-B14F-4D97-AF65-F5344CB8AC3E}">
        <p14:creationId xmlns:p14="http://schemas.microsoft.com/office/powerpoint/2010/main" val="243400229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Algorithmic Solutions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0" y="247638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Throw away data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0" y="285738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Sampling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0" y="363849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Accepting some approximations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0" y="401949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Hashing</a:t>
            </a:r>
          </a:p>
        </p:txBody>
      </p:sp>
    </p:spTree>
    <p:extLst>
      <p:ext uri="{BB962C8B-B14F-4D97-AF65-F5344CB8AC3E}">
        <p14:creationId xmlns:p14="http://schemas.microsoft.com/office/powerpoint/2010/main" val="98675985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34" grpId="0"/>
      <p:bldP spid="3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Reservoir Sampling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1455003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Task: select </a:t>
            </a:r>
            <a:r>
              <a:rPr lang="en-US" sz="2400" b="0" i="1" kern="0" dirty="0">
                <a:solidFill>
                  <a:srgbClr val="000000"/>
                </a:solidFill>
                <a:latin typeface="Gill Sans"/>
                <a:cs typeface="Gill Sans"/>
              </a:rPr>
              <a:t>s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 elements from a </a:t>
            </a:r>
            <a:b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</a:b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stream of size </a:t>
            </a:r>
            <a:r>
              <a:rPr lang="en-US" sz="2400" b="0" i="1" kern="0" dirty="0">
                <a:solidFill>
                  <a:srgbClr val="000000"/>
                </a:solidFill>
                <a:latin typeface="Gill Sans"/>
                <a:cs typeface="Gill Sans"/>
              </a:rPr>
              <a:t>N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 with uniform probability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19069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N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can be very very large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We might not even know what 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N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is! (infinite stream)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310211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Solution: Reservoir sampling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3483114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Store first 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s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elements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For the 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k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-</a:t>
            </a: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th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element thereafter, keep with probability 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s/k</a:t>
            </a:r>
            <a:b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</a:b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(randomly discard an existing element)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4696361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Example: </a:t>
            </a:r>
            <a:r>
              <a:rPr lang="en-US" sz="2400" b="0" i="1" kern="0" dirty="0">
                <a:solidFill>
                  <a:srgbClr val="000000"/>
                </a:solidFill>
                <a:latin typeface="Gill Sans"/>
                <a:cs typeface="Gill Sans"/>
              </a:rPr>
              <a:t>s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 = 10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5077361"/>
            <a:ext cx="9144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Keep first 10 elements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11th element: keep with 10/11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12th element: keep with 10/12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400526822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Reservoir Sampling: How does it work?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16002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Example: </a:t>
            </a:r>
            <a:r>
              <a:rPr lang="en-US" sz="2400" b="0" i="1" kern="0" dirty="0">
                <a:solidFill>
                  <a:srgbClr val="000000"/>
                </a:solidFill>
                <a:latin typeface="Gill Sans"/>
                <a:cs typeface="Gill Sans"/>
              </a:rPr>
              <a:t>s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 = 10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198120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Keep first 10 elements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11th element: keep with 10/11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41910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General case: at the </a:t>
            </a:r>
            <a:r>
              <a:rPr lang="en-US" sz="2400" b="0" i="1" kern="0" dirty="0">
                <a:solidFill>
                  <a:srgbClr val="000000"/>
                </a:solidFill>
                <a:latin typeface="Gill Sans"/>
                <a:cs typeface="Gill Sans"/>
              </a:rPr>
              <a:t>(k + 1)</a:t>
            </a:r>
            <a:r>
              <a:rPr lang="en-US" sz="2400" b="0" kern="0" dirty="0" err="1">
                <a:solidFill>
                  <a:srgbClr val="000000"/>
                </a:solidFill>
                <a:latin typeface="Gill Sans"/>
                <a:cs typeface="Gill Sans"/>
              </a:rPr>
              <a:t>th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 element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4572000"/>
            <a:ext cx="91440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Probability of selecting each item up until now is 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s/k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Probability existing item is discarded: 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s/(k+1) × 1/s = 1/(k + 1)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Probability existing item survives: 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k/(k + 1)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Probability each item survives to 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(k + 1)</a:t>
            </a: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th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round:</a:t>
            </a:r>
            <a:b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</a:b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(s/k) × k/(k + 1) = s/(k + 1)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752600" y="2765286"/>
            <a:ext cx="6172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92100" algn="l"/>
                <a:tab pos="520700" algn="l"/>
              </a:tabLst>
            </a:pPr>
            <a:r>
              <a:rPr lang="en-US" sz="2000" b="0" dirty="0">
                <a:solidFill>
                  <a:srgbClr val="FF0000"/>
                </a:solidFill>
                <a:latin typeface="Gill Sans"/>
                <a:cs typeface="Gill Sans"/>
              </a:rPr>
              <a:t>If we decide to keep it: sampled uniformly by definition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752600" y="3070086"/>
            <a:ext cx="6172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92100" algn="l"/>
                <a:tab pos="520700" algn="l"/>
              </a:tabLst>
            </a:pPr>
            <a:r>
              <a:rPr lang="en-US" sz="2000" b="0" dirty="0">
                <a:solidFill>
                  <a:srgbClr val="FF0000"/>
                </a:solidFill>
                <a:latin typeface="Gill Sans"/>
                <a:cs typeface="Gill Sans"/>
              </a:rPr>
              <a:t>probability existing item is discarded: 10/11 × 1/10 = 1/11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752600" y="3355776"/>
            <a:ext cx="6172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92100" algn="l"/>
                <a:tab pos="520700" algn="l"/>
              </a:tabLst>
            </a:pPr>
            <a:r>
              <a:rPr lang="en-US" sz="2000" b="0" dirty="0">
                <a:solidFill>
                  <a:srgbClr val="FF0000"/>
                </a:solidFill>
                <a:latin typeface="Gill Sans"/>
                <a:cs typeface="Gill Sans"/>
              </a:rPr>
              <a:t>probability existing item survives: 10/11</a:t>
            </a:r>
          </a:p>
        </p:txBody>
      </p:sp>
    </p:spTree>
    <p:extLst>
      <p:ext uri="{BB962C8B-B14F-4D97-AF65-F5344CB8AC3E}">
        <p14:creationId xmlns:p14="http://schemas.microsoft.com/office/powerpoint/2010/main" val="428110523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  <p:bldP spid="12" grpId="0"/>
      <p:bldP spid="1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Hashing for Three Common Tasks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15240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Cardinality estimation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190500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What’s the cardinality of set 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S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?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How many unique visitors to this page?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294971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Set membership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3330714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Is 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x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a member of set 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S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?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Has this user seen this ad before?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447371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Frequency estimation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4854714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How many times have we observed 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x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?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How many queries has this user issued?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638800" y="2510135"/>
            <a:ext cx="182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2400" b="0" dirty="0" err="1">
                <a:solidFill>
                  <a:schemeClr val="bg1"/>
                </a:solidFill>
                <a:latin typeface="Gill Sans"/>
                <a:cs typeface="Gill Sans"/>
              </a:rPr>
              <a:t>HashSet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638800" y="3881735"/>
            <a:ext cx="182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2400" b="0" dirty="0" err="1">
                <a:solidFill>
                  <a:schemeClr val="bg1"/>
                </a:solidFill>
                <a:latin typeface="Gill Sans"/>
                <a:cs typeface="Gill Sans"/>
              </a:rPr>
              <a:t>HashSet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638800" y="5405735"/>
            <a:ext cx="182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2400" b="0" dirty="0" err="1">
                <a:solidFill>
                  <a:schemeClr val="bg1"/>
                </a:solidFill>
                <a:latin typeface="Gill Sans"/>
                <a:cs typeface="Gill Sans"/>
              </a:rPr>
              <a:t>HashMap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239000" y="2510135"/>
            <a:ext cx="182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2400" b="0" dirty="0">
                <a:solidFill>
                  <a:srgbClr val="FF0000"/>
                </a:solidFill>
                <a:latin typeface="Gill Sans"/>
                <a:cs typeface="Gill Sans"/>
              </a:rPr>
              <a:t>HLL counter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239000" y="3881735"/>
            <a:ext cx="182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2400" b="0" dirty="0">
                <a:solidFill>
                  <a:srgbClr val="FF0000"/>
                </a:solidFill>
                <a:latin typeface="Gill Sans"/>
                <a:cs typeface="Gill Sans"/>
              </a:rPr>
              <a:t>Bloom Filter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239000" y="5405735"/>
            <a:ext cx="182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2400" b="0" dirty="0">
                <a:solidFill>
                  <a:srgbClr val="FF0000"/>
                </a:solidFill>
                <a:latin typeface="Gill Sans"/>
                <a:cs typeface="Gill Sans"/>
              </a:rPr>
              <a:t>CMS</a:t>
            </a:r>
          </a:p>
        </p:txBody>
      </p:sp>
    </p:spTree>
    <p:extLst>
      <p:ext uri="{BB962C8B-B14F-4D97-AF65-F5344CB8AC3E}">
        <p14:creationId xmlns:p14="http://schemas.microsoft.com/office/powerpoint/2010/main" val="80851722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err="1">
                <a:solidFill>
                  <a:srgbClr val="000000"/>
                </a:solidFill>
                <a:latin typeface="Gill Sans"/>
                <a:cs typeface="Gill Sans"/>
              </a:rPr>
              <a:t>HyperLogLog</a:t>
            </a: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 Counter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0" y="188589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Task: cardinality estimation of set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0" y="226689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size() → number of unique elements in the set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0" y="333071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Observation: hash each item and examine the hash code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0" y="3711714"/>
            <a:ext cx="91440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On expectation, 1/2 of the hash codes will start with 0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On expectation, 1/4 of the hash codes will start with 00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On expectation, 1/8 of the hash codes will start with 000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On expectation, 1/16 of the hash codes will start with 0000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…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0" y="602998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2400" b="0" dirty="0">
                <a:solidFill>
                  <a:srgbClr val="FF0000"/>
                </a:solidFill>
                <a:latin typeface="Gill Sans"/>
                <a:cs typeface="Gill Sans"/>
              </a:rPr>
              <a:t>How do we take advantage of this observation?</a:t>
            </a:r>
          </a:p>
        </p:txBody>
      </p:sp>
    </p:spTree>
    <p:extLst>
      <p:ext uri="{BB962C8B-B14F-4D97-AF65-F5344CB8AC3E}">
        <p14:creationId xmlns:p14="http://schemas.microsoft.com/office/powerpoint/2010/main" val="274958176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34" grpId="0"/>
      <p:bldP spid="35" grpId="0"/>
      <p:bldP spid="2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Bloom Filters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0" y="188589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Task: keep track of set membership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0" y="226689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put(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x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) → insert 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x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into the set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contains(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x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) → yes if 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x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is a member of the set</a:t>
            </a:r>
          </a:p>
        </p:txBody>
      </p:sp>
      <p:sp>
        <p:nvSpPr>
          <p:cNvPr id="22" name="Rectangle 21"/>
          <p:cNvSpPr/>
          <p:nvPr/>
        </p:nvSpPr>
        <p:spPr bwMode="auto">
          <a:xfrm>
            <a:off x="13716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</a:p>
        </p:txBody>
      </p:sp>
      <p:sp>
        <p:nvSpPr>
          <p:cNvPr id="23" name="Rectangle 22"/>
          <p:cNvSpPr/>
          <p:nvPr/>
        </p:nvSpPr>
        <p:spPr bwMode="auto">
          <a:xfrm>
            <a:off x="19050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</a:p>
        </p:txBody>
      </p:sp>
      <p:sp>
        <p:nvSpPr>
          <p:cNvPr id="24" name="Rectangle 23"/>
          <p:cNvSpPr/>
          <p:nvPr/>
        </p:nvSpPr>
        <p:spPr bwMode="auto">
          <a:xfrm>
            <a:off x="24384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</a:p>
        </p:txBody>
      </p:sp>
      <p:sp>
        <p:nvSpPr>
          <p:cNvPr id="25" name="Rectangle 24"/>
          <p:cNvSpPr/>
          <p:nvPr/>
        </p:nvSpPr>
        <p:spPr bwMode="auto">
          <a:xfrm>
            <a:off x="29718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</a:p>
        </p:txBody>
      </p:sp>
      <p:sp>
        <p:nvSpPr>
          <p:cNvPr id="26" name="Rectangle 25"/>
          <p:cNvSpPr/>
          <p:nvPr/>
        </p:nvSpPr>
        <p:spPr bwMode="auto">
          <a:xfrm>
            <a:off x="35052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</a:p>
        </p:txBody>
      </p:sp>
      <p:sp>
        <p:nvSpPr>
          <p:cNvPr id="27" name="Rectangle 26"/>
          <p:cNvSpPr/>
          <p:nvPr/>
        </p:nvSpPr>
        <p:spPr bwMode="auto">
          <a:xfrm>
            <a:off x="40386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</a:p>
        </p:txBody>
      </p:sp>
      <p:sp>
        <p:nvSpPr>
          <p:cNvPr id="28" name="Rectangle 27"/>
          <p:cNvSpPr/>
          <p:nvPr/>
        </p:nvSpPr>
        <p:spPr bwMode="auto">
          <a:xfrm>
            <a:off x="45720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</a:p>
        </p:txBody>
      </p:sp>
      <p:sp>
        <p:nvSpPr>
          <p:cNvPr id="29" name="Rectangle 28"/>
          <p:cNvSpPr/>
          <p:nvPr/>
        </p:nvSpPr>
        <p:spPr bwMode="auto">
          <a:xfrm>
            <a:off x="51054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</a:p>
        </p:txBody>
      </p:sp>
      <p:sp>
        <p:nvSpPr>
          <p:cNvPr id="30" name="Rectangle 29"/>
          <p:cNvSpPr/>
          <p:nvPr/>
        </p:nvSpPr>
        <p:spPr bwMode="auto">
          <a:xfrm>
            <a:off x="56388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</a:p>
        </p:txBody>
      </p:sp>
      <p:sp>
        <p:nvSpPr>
          <p:cNvPr id="31" name="Rectangle 30"/>
          <p:cNvSpPr/>
          <p:nvPr/>
        </p:nvSpPr>
        <p:spPr bwMode="auto">
          <a:xfrm>
            <a:off x="61722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</a:p>
        </p:txBody>
      </p:sp>
      <p:sp>
        <p:nvSpPr>
          <p:cNvPr id="32" name="Rectangle 31"/>
          <p:cNvSpPr/>
          <p:nvPr/>
        </p:nvSpPr>
        <p:spPr bwMode="auto">
          <a:xfrm>
            <a:off x="67056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</a:p>
        </p:txBody>
      </p:sp>
      <p:sp>
        <p:nvSpPr>
          <p:cNvPr id="33" name="Rectangle 32"/>
          <p:cNvSpPr/>
          <p:nvPr/>
        </p:nvSpPr>
        <p:spPr bwMode="auto">
          <a:xfrm>
            <a:off x="72390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0" y="333071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Components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0" y="3711714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m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-bit bit vector</a:t>
            </a:r>
          </a:p>
          <a:p>
            <a:pPr lvl="0" algn="ctr">
              <a:defRPr/>
            </a:pP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k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hash functions: 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h</a:t>
            </a:r>
            <a:r>
              <a:rPr lang="en-US" sz="2000" b="0" i="1" kern="0" baseline="-25000" dirty="0">
                <a:solidFill>
                  <a:srgbClr val="0070C0"/>
                </a:solidFill>
                <a:latin typeface="Gill Sans"/>
                <a:cs typeface="Gill Sans"/>
              </a:rPr>
              <a:t>1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… </a:t>
            </a:r>
            <a:r>
              <a:rPr lang="en-US" sz="2000" b="0" i="1" kern="0" dirty="0" err="1">
                <a:solidFill>
                  <a:srgbClr val="0070C0"/>
                </a:solidFill>
                <a:latin typeface="Gill Sans"/>
                <a:cs typeface="Gill Sans"/>
              </a:rPr>
              <a:t>h</a:t>
            </a:r>
            <a:r>
              <a:rPr lang="en-US" sz="2000" b="0" i="1" kern="0" baseline="-25000" dirty="0" err="1">
                <a:solidFill>
                  <a:srgbClr val="0070C0"/>
                </a:solidFill>
                <a:latin typeface="Gill Sans"/>
                <a:cs typeface="Gill Sans"/>
              </a:rPr>
              <a:t>k</a:t>
            </a:r>
            <a:endParaRPr lang="en-US" sz="2000" b="0" i="1" kern="0" baseline="-2500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412826391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/>
      <p:bldP spid="3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13716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19050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24384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29718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35052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40386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45720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</a:p>
        </p:txBody>
      </p:sp>
      <p:sp>
        <p:nvSpPr>
          <p:cNvPr id="11" name="Rectangle 10"/>
          <p:cNvSpPr/>
          <p:nvPr/>
        </p:nvSpPr>
        <p:spPr bwMode="auto">
          <a:xfrm>
            <a:off x="51054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</a:p>
        </p:txBody>
      </p:sp>
      <p:sp>
        <p:nvSpPr>
          <p:cNvPr id="12" name="Rectangle 11"/>
          <p:cNvSpPr/>
          <p:nvPr/>
        </p:nvSpPr>
        <p:spPr bwMode="auto">
          <a:xfrm>
            <a:off x="56388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</a:p>
        </p:txBody>
      </p:sp>
      <p:sp>
        <p:nvSpPr>
          <p:cNvPr id="13" name="Rectangle 12"/>
          <p:cNvSpPr/>
          <p:nvPr/>
        </p:nvSpPr>
        <p:spPr bwMode="auto">
          <a:xfrm>
            <a:off x="61722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</a:p>
        </p:txBody>
      </p:sp>
      <p:sp>
        <p:nvSpPr>
          <p:cNvPr id="14" name="Rectangle 13"/>
          <p:cNvSpPr/>
          <p:nvPr/>
        </p:nvSpPr>
        <p:spPr bwMode="auto">
          <a:xfrm>
            <a:off x="67056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</a:p>
        </p:txBody>
      </p:sp>
      <p:sp>
        <p:nvSpPr>
          <p:cNvPr id="15" name="Rectangle 14"/>
          <p:cNvSpPr/>
          <p:nvPr/>
        </p:nvSpPr>
        <p:spPr bwMode="auto">
          <a:xfrm>
            <a:off x="72390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</a:p>
        </p:txBody>
      </p:sp>
      <p:sp>
        <p:nvSpPr>
          <p:cNvPr id="20" name="Oval 19"/>
          <p:cNvSpPr/>
          <p:nvPr/>
        </p:nvSpPr>
        <p:spPr bwMode="auto">
          <a:xfrm>
            <a:off x="1447800" y="1447800"/>
            <a:ext cx="533400" cy="533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Gill Sans"/>
                <a:cs typeface="Gill Sans"/>
              </a:rPr>
              <a:t>x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09600" y="1447800"/>
            <a:ext cx="838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put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114800" y="1371600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92100" algn="l"/>
                <a:tab pos="520700" algn="l"/>
              </a:tabLst>
            </a:pPr>
            <a:r>
              <a:rPr lang="en-US" sz="2400" b="0" i="1" kern="0" dirty="0">
                <a:solidFill>
                  <a:srgbClr val="000000"/>
                </a:solidFill>
                <a:latin typeface="Gill Sans"/>
                <a:cs typeface="Gill Sans"/>
              </a:rPr>
              <a:t>h</a:t>
            </a:r>
            <a:r>
              <a:rPr lang="en-US" sz="2400" b="0" i="1" kern="0" baseline="-25000" dirty="0">
                <a:solidFill>
                  <a:srgbClr val="000000"/>
                </a:solidFill>
                <a:latin typeface="Gill Sans"/>
                <a:cs typeface="Gill Sans"/>
              </a:rPr>
              <a:t>1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(</a:t>
            </a:r>
            <a:r>
              <a:rPr lang="en-US" sz="2400" b="0" i="1" kern="0" dirty="0">
                <a:solidFill>
                  <a:srgbClr val="000000"/>
                </a:solidFill>
                <a:latin typeface="Gill Sans"/>
                <a:cs typeface="Gill Sans"/>
              </a:rPr>
              <a:t>x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) = 2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114800" y="1748135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92100" algn="l"/>
                <a:tab pos="520700" algn="l"/>
              </a:tabLst>
            </a:pPr>
            <a:r>
              <a:rPr lang="en-US" sz="2400" b="0" i="1" kern="0" dirty="0">
                <a:solidFill>
                  <a:srgbClr val="000000"/>
                </a:solidFill>
                <a:latin typeface="Gill Sans"/>
                <a:cs typeface="Gill Sans"/>
              </a:rPr>
              <a:t>h</a:t>
            </a:r>
            <a:r>
              <a:rPr lang="en-US" sz="2400" b="0" i="1" kern="0" baseline="-25000" dirty="0">
                <a:solidFill>
                  <a:srgbClr val="000000"/>
                </a:solidFill>
                <a:latin typeface="Gill Sans"/>
                <a:cs typeface="Gill Sans"/>
              </a:rPr>
              <a:t>2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(</a:t>
            </a:r>
            <a:r>
              <a:rPr lang="en-US" sz="2400" b="0" i="1" kern="0" dirty="0">
                <a:solidFill>
                  <a:srgbClr val="000000"/>
                </a:solidFill>
                <a:latin typeface="Gill Sans"/>
                <a:cs typeface="Gill Sans"/>
              </a:rPr>
              <a:t>x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) = 5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114800" y="2129135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92100" algn="l"/>
                <a:tab pos="520700" algn="l"/>
              </a:tabLst>
            </a:pPr>
            <a:r>
              <a:rPr lang="en-US" sz="2400" b="0" i="1" kern="0" dirty="0">
                <a:solidFill>
                  <a:srgbClr val="000000"/>
                </a:solidFill>
                <a:latin typeface="Gill Sans"/>
                <a:cs typeface="Gill Sans"/>
              </a:rPr>
              <a:t>h</a:t>
            </a:r>
            <a:r>
              <a:rPr lang="en-US" sz="2400" b="0" i="1" kern="0" baseline="-25000" dirty="0">
                <a:solidFill>
                  <a:srgbClr val="000000"/>
                </a:solidFill>
                <a:latin typeface="Gill Sans"/>
                <a:cs typeface="Gill Sans"/>
              </a:rPr>
              <a:t>3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(</a:t>
            </a:r>
            <a:r>
              <a:rPr lang="en-US" sz="2400" b="0" i="1" kern="0" dirty="0">
                <a:solidFill>
                  <a:srgbClr val="000000"/>
                </a:solidFill>
                <a:latin typeface="Gill Sans"/>
                <a:cs typeface="Gill Sans"/>
              </a:rPr>
              <a:t>x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) = 11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cxnSp>
        <p:nvCxnSpPr>
          <p:cNvPr id="26" name="Straight Arrow Connector 25"/>
          <p:cNvCxnSpPr/>
          <p:nvPr/>
        </p:nvCxnSpPr>
        <p:spPr bwMode="auto">
          <a:xfrm>
            <a:off x="1752600" y="2133600"/>
            <a:ext cx="381000" cy="30480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 bwMode="auto">
          <a:xfrm>
            <a:off x="1752600" y="2133600"/>
            <a:ext cx="1905000" cy="30480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 bwMode="auto">
          <a:xfrm>
            <a:off x="1752600" y="2133600"/>
            <a:ext cx="5105400" cy="30480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Bloom Filters: put</a:t>
            </a:r>
          </a:p>
        </p:txBody>
      </p:sp>
    </p:spTree>
    <p:extLst>
      <p:ext uri="{BB962C8B-B14F-4D97-AF65-F5344CB8AC3E}">
        <p14:creationId xmlns:p14="http://schemas.microsoft.com/office/powerpoint/2010/main" val="134085017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/>
      <p:bldP spid="22" grpId="0"/>
      <p:bldP spid="23" grpId="0"/>
      <p:bldP spid="2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13716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19050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1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24384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29718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35052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1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40386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45720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</a:p>
        </p:txBody>
      </p:sp>
      <p:sp>
        <p:nvSpPr>
          <p:cNvPr id="11" name="Rectangle 10"/>
          <p:cNvSpPr/>
          <p:nvPr/>
        </p:nvSpPr>
        <p:spPr bwMode="auto">
          <a:xfrm>
            <a:off x="51054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</a:p>
        </p:txBody>
      </p:sp>
      <p:sp>
        <p:nvSpPr>
          <p:cNvPr id="12" name="Rectangle 11"/>
          <p:cNvSpPr/>
          <p:nvPr/>
        </p:nvSpPr>
        <p:spPr bwMode="auto">
          <a:xfrm>
            <a:off x="56388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</a:p>
        </p:txBody>
      </p:sp>
      <p:sp>
        <p:nvSpPr>
          <p:cNvPr id="13" name="Rectangle 12"/>
          <p:cNvSpPr/>
          <p:nvPr/>
        </p:nvSpPr>
        <p:spPr bwMode="auto">
          <a:xfrm>
            <a:off x="61722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</a:p>
        </p:txBody>
      </p:sp>
      <p:sp>
        <p:nvSpPr>
          <p:cNvPr id="14" name="Rectangle 13"/>
          <p:cNvSpPr/>
          <p:nvPr/>
        </p:nvSpPr>
        <p:spPr bwMode="auto">
          <a:xfrm>
            <a:off x="67056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1</a:t>
            </a:r>
          </a:p>
        </p:txBody>
      </p:sp>
      <p:sp>
        <p:nvSpPr>
          <p:cNvPr id="15" name="Rectangle 14"/>
          <p:cNvSpPr/>
          <p:nvPr/>
        </p:nvSpPr>
        <p:spPr bwMode="auto">
          <a:xfrm>
            <a:off x="72390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</a:p>
        </p:txBody>
      </p:sp>
      <p:sp>
        <p:nvSpPr>
          <p:cNvPr id="20" name="Oval 19"/>
          <p:cNvSpPr/>
          <p:nvPr/>
        </p:nvSpPr>
        <p:spPr bwMode="auto">
          <a:xfrm>
            <a:off x="1447800" y="1447800"/>
            <a:ext cx="533400" cy="533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Gill Sans"/>
                <a:cs typeface="Gill Sans"/>
              </a:rPr>
              <a:t>x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09600" y="1447800"/>
            <a:ext cx="838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put</a:t>
            </a:r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Bloom Filters: put</a:t>
            </a:r>
          </a:p>
        </p:txBody>
      </p:sp>
    </p:spTree>
    <p:extLst>
      <p:ext uri="{BB962C8B-B14F-4D97-AF65-F5344CB8AC3E}">
        <p14:creationId xmlns:p14="http://schemas.microsoft.com/office/powerpoint/2010/main" val="3002052622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13716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19050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1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24384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29718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35052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1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40386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45720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</a:p>
        </p:txBody>
      </p:sp>
      <p:sp>
        <p:nvSpPr>
          <p:cNvPr id="11" name="Rectangle 10"/>
          <p:cNvSpPr/>
          <p:nvPr/>
        </p:nvSpPr>
        <p:spPr bwMode="auto">
          <a:xfrm>
            <a:off x="51054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</a:p>
        </p:txBody>
      </p:sp>
      <p:sp>
        <p:nvSpPr>
          <p:cNvPr id="12" name="Rectangle 11"/>
          <p:cNvSpPr/>
          <p:nvPr/>
        </p:nvSpPr>
        <p:spPr bwMode="auto">
          <a:xfrm>
            <a:off x="56388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</a:p>
        </p:txBody>
      </p:sp>
      <p:sp>
        <p:nvSpPr>
          <p:cNvPr id="13" name="Rectangle 12"/>
          <p:cNvSpPr/>
          <p:nvPr/>
        </p:nvSpPr>
        <p:spPr bwMode="auto">
          <a:xfrm>
            <a:off x="61722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</a:p>
        </p:txBody>
      </p:sp>
      <p:sp>
        <p:nvSpPr>
          <p:cNvPr id="14" name="Rectangle 13"/>
          <p:cNvSpPr/>
          <p:nvPr/>
        </p:nvSpPr>
        <p:spPr bwMode="auto">
          <a:xfrm>
            <a:off x="67056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1</a:t>
            </a:r>
          </a:p>
        </p:txBody>
      </p:sp>
      <p:sp>
        <p:nvSpPr>
          <p:cNvPr id="15" name="Rectangle 14"/>
          <p:cNvSpPr/>
          <p:nvPr/>
        </p:nvSpPr>
        <p:spPr bwMode="auto">
          <a:xfrm>
            <a:off x="72390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</a:p>
        </p:txBody>
      </p:sp>
      <p:sp>
        <p:nvSpPr>
          <p:cNvPr id="20" name="Oval 19"/>
          <p:cNvSpPr/>
          <p:nvPr/>
        </p:nvSpPr>
        <p:spPr bwMode="auto">
          <a:xfrm>
            <a:off x="1447800" y="1447800"/>
            <a:ext cx="533400" cy="533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Gill Sans"/>
                <a:cs typeface="Gill Sans"/>
              </a:rPr>
              <a:t>x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52400" y="1447800"/>
            <a:ext cx="1295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contains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114800" y="1371600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92100" algn="l"/>
                <a:tab pos="520700" algn="l"/>
              </a:tabLst>
            </a:pPr>
            <a:r>
              <a:rPr lang="en-US" sz="2400" b="0" i="1" kern="0" dirty="0">
                <a:solidFill>
                  <a:srgbClr val="000000"/>
                </a:solidFill>
                <a:latin typeface="Gill Sans"/>
                <a:cs typeface="Gill Sans"/>
              </a:rPr>
              <a:t>h</a:t>
            </a:r>
            <a:r>
              <a:rPr lang="en-US" sz="2400" b="0" i="1" kern="0" baseline="-25000" dirty="0">
                <a:solidFill>
                  <a:srgbClr val="000000"/>
                </a:solidFill>
                <a:latin typeface="Gill Sans"/>
                <a:cs typeface="Gill Sans"/>
              </a:rPr>
              <a:t>1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(</a:t>
            </a:r>
            <a:r>
              <a:rPr lang="en-US" sz="2400" b="0" i="1" kern="0" dirty="0">
                <a:solidFill>
                  <a:srgbClr val="000000"/>
                </a:solidFill>
                <a:latin typeface="Gill Sans"/>
                <a:cs typeface="Gill Sans"/>
              </a:rPr>
              <a:t>x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) = 2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114800" y="1748135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92100" algn="l"/>
                <a:tab pos="520700" algn="l"/>
              </a:tabLst>
            </a:pPr>
            <a:r>
              <a:rPr lang="en-US" sz="2400" b="0" i="1" kern="0" dirty="0">
                <a:solidFill>
                  <a:srgbClr val="000000"/>
                </a:solidFill>
                <a:latin typeface="Gill Sans"/>
                <a:cs typeface="Gill Sans"/>
              </a:rPr>
              <a:t>h</a:t>
            </a:r>
            <a:r>
              <a:rPr lang="en-US" sz="2400" b="0" i="1" kern="0" baseline="-25000" dirty="0">
                <a:solidFill>
                  <a:srgbClr val="000000"/>
                </a:solidFill>
                <a:latin typeface="Gill Sans"/>
                <a:cs typeface="Gill Sans"/>
              </a:rPr>
              <a:t>2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(</a:t>
            </a:r>
            <a:r>
              <a:rPr lang="en-US" sz="2400" b="0" i="1" kern="0" dirty="0">
                <a:solidFill>
                  <a:srgbClr val="000000"/>
                </a:solidFill>
                <a:latin typeface="Gill Sans"/>
                <a:cs typeface="Gill Sans"/>
              </a:rPr>
              <a:t>x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) = 5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114800" y="2129135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92100" algn="l"/>
                <a:tab pos="520700" algn="l"/>
              </a:tabLst>
            </a:pPr>
            <a:r>
              <a:rPr lang="en-US" sz="2400" b="0" i="1" kern="0" dirty="0">
                <a:solidFill>
                  <a:srgbClr val="000000"/>
                </a:solidFill>
                <a:latin typeface="Gill Sans"/>
                <a:cs typeface="Gill Sans"/>
              </a:rPr>
              <a:t>h</a:t>
            </a:r>
            <a:r>
              <a:rPr lang="en-US" sz="2400" b="0" i="1" kern="0" baseline="-25000" dirty="0">
                <a:solidFill>
                  <a:srgbClr val="000000"/>
                </a:solidFill>
                <a:latin typeface="Gill Sans"/>
                <a:cs typeface="Gill Sans"/>
              </a:rPr>
              <a:t>3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(</a:t>
            </a:r>
            <a:r>
              <a:rPr lang="en-US" sz="2400" b="0" i="1" kern="0" dirty="0">
                <a:solidFill>
                  <a:srgbClr val="000000"/>
                </a:solidFill>
                <a:latin typeface="Gill Sans"/>
                <a:cs typeface="Gill Sans"/>
              </a:rPr>
              <a:t>x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) = 11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cxnSp>
        <p:nvCxnSpPr>
          <p:cNvPr id="26" name="Straight Arrow Connector 25"/>
          <p:cNvCxnSpPr/>
          <p:nvPr/>
        </p:nvCxnSpPr>
        <p:spPr bwMode="auto">
          <a:xfrm>
            <a:off x="1752600" y="2133600"/>
            <a:ext cx="381000" cy="30480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 bwMode="auto">
          <a:xfrm>
            <a:off x="1752600" y="2133600"/>
            <a:ext cx="1905000" cy="30480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 bwMode="auto">
          <a:xfrm>
            <a:off x="1752600" y="2133600"/>
            <a:ext cx="5105400" cy="30480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Bloom Filters: contains</a:t>
            </a:r>
          </a:p>
        </p:txBody>
      </p:sp>
    </p:spTree>
    <p:extLst>
      <p:ext uri="{BB962C8B-B14F-4D97-AF65-F5344CB8AC3E}">
        <p14:creationId xmlns:p14="http://schemas.microsoft.com/office/powerpoint/2010/main" val="346299523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/>
      <p:bldP spid="22" grpId="0"/>
      <p:bldP spid="23" grpId="0"/>
      <p:bldP spid="2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Since last time</a:t>
            </a:r>
            <a:r>
              <a:rPr lang="mr-IN" sz="3600" b="0" kern="0" dirty="0">
                <a:solidFill>
                  <a:srgbClr val="000000"/>
                </a:solidFill>
                <a:latin typeface="Gill Sans"/>
                <a:cs typeface="Gill Sans"/>
              </a:rPr>
              <a:t>…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0" y="188589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Storm/Heron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0" y="226689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Gives you pipes, but you </a:t>
            </a: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gotta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connect everything up yourself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302889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Spark Streaming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340989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Gives you RDDs, transformations and windowing </a:t>
            </a:r>
            <a:r>
              <a:rPr lang="mr-IN" sz="2000" b="0" kern="0" dirty="0">
                <a:solidFill>
                  <a:srgbClr val="0070C0"/>
                </a:solidFill>
                <a:latin typeface="Gill Sans"/>
                <a:cs typeface="Gill Sans"/>
              </a:rPr>
              <a:t>–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but no event/processing time distinction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432131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Beam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4702314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Gives you transformations and windowing, event/processing time distinction </a:t>
            </a:r>
            <a:r>
              <a:rPr lang="mr-IN" sz="2000" b="0" kern="0" dirty="0">
                <a:solidFill>
                  <a:srgbClr val="0070C0"/>
                </a:solidFill>
                <a:latin typeface="Gill Sans"/>
                <a:cs typeface="Gill Sans"/>
              </a:rPr>
              <a:t>–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but too complex</a:t>
            </a:r>
          </a:p>
        </p:txBody>
      </p:sp>
    </p:spTree>
    <p:extLst>
      <p:ext uri="{BB962C8B-B14F-4D97-AF65-F5344CB8AC3E}">
        <p14:creationId xmlns:p14="http://schemas.microsoft.com/office/powerpoint/2010/main" val="73916359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7" grpId="0"/>
      <p:bldP spid="8" grpId="0"/>
      <p:bldP spid="9" grpId="0"/>
      <p:bldP spid="1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13716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19050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1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24384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29718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35052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1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40386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45720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</a:p>
        </p:txBody>
      </p:sp>
      <p:sp>
        <p:nvSpPr>
          <p:cNvPr id="11" name="Rectangle 10"/>
          <p:cNvSpPr/>
          <p:nvPr/>
        </p:nvSpPr>
        <p:spPr bwMode="auto">
          <a:xfrm>
            <a:off x="51054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</a:p>
        </p:txBody>
      </p:sp>
      <p:sp>
        <p:nvSpPr>
          <p:cNvPr id="12" name="Rectangle 11"/>
          <p:cNvSpPr/>
          <p:nvPr/>
        </p:nvSpPr>
        <p:spPr bwMode="auto">
          <a:xfrm>
            <a:off x="56388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</a:p>
        </p:txBody>
      </p:sp>
      <p:sp>
        <p:nvSpPr>
          <p:cNvPr id="13" name="Rectangle 12"/>
          <p:cNvSpPr/>
          <p:nvPr/>
        </p:nvSpPr>
        <p:spPr bwMode="auto">
          <a:xfrm>
            <a:off x="61722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</a:p>
        </p:txBody>
      </p:sp>
      <p:sp>
        <p:nvSpPr>
          <p:cNvPr id="14" name="Rectangle 13"/>
          <p:cNvSpPr/>
          <p:nvPr/>
        </p:nvSpPr>
        <p:spPr bwMode="auto">
          <a:xfrm>
            <a:off x="67056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1</a:t>
            </a:r>
          </a:p>
        </p:txBody>
      </p:sp>
      <p:sp>
        <p:nvSpPr>
          <p:cNvPr id="15" name="Rectangle 14"/>
          <p:cNvSpPr/>
          <p:nvPr/>
        </p:nvSpPr>
        <p:spPr bwMode="auto">
          <a:xfrm>
            <a:off x="72390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</a:p>
        </p:txBody>
      </p:sp>
      <p:sp>
        <p:nvSpPr>
          <p:cNvPr id="20" name="Oval 19"/>
          <p:cNvSpPr/>
          <p:nvPr/>
        </p:nvSpPr>
        <p:spPr bwMode="auto">
          <a:xfrm>
            <a:off x="1447800" y="1447800"/>
            <a:ext cx="533400" cy="533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Gill Sans"/>
                <a:cs typeface="Gill Sans"/>
              </a:rPr>
              <a:t>x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52400" y="1447800"/>
            <a:ext cx="1295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contains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114800" y="1371600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92100" algn="l"/>
                <a:tab pos="520700" algn="l"/>
              </a:tabLst>
            </a:pPr>
            <a:r>
              <a:rPr lang="en-US" sz="2400" b="0" i="1" kern="0" dirty="0">
                <a:solidFill>
                  <a:srgbClr val="000000"/>
                </a:solidFill>
                <a:latin typeface="Gill Sans"/>
                <a:cs typeface="Gill Sans"/>
              </a:rPr>
              <a:t>h</a:t>
            </a:r>
            <a:r>
              <a:rPr lang="en-US" sz="2400" b="0" i="1" kern="0" baseline="-25000" dirty="0">
                <a:solidFill>
                  <a:srgbClr val="000000"/>
                </a:solidFill>
                <a:latin typeface="Gill Sans"/>
                <a:cs typeface="Gill Sans"/>
              </a:rPr>
              <a:t>1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(</a:t>
            </a:r>
            <a:r>
              <a:rPr lang="en-US" sz="2400" b="0" i="1" kern="0" dirty="0">
                <a:solidFill>
                  <a:srgbClr val="000000"/>
                </a:solidFill>
                <a:latin typeface="Gill Sans"/>
                <a:cs typeface="Gill Sans"/>
              </a:rPr>
              <a:t>x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) = 2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114800" y="1748135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92100" algn="l"/>
                <a:tab pos="520700" algn="l"/>
              </a:tabLst>
            </a:pPr>
            <a:r>
              <a:rPr lang="en-US" sz="2400" b="0" i="1" kern="0" dirty="0">
                <a:solidFill>
                  <a:srgbClr val="000000"/>
                </a:solidFill>
                <a:latin typeface="Gill Sans"/>
                <a:cs typeface="Gill Sans"/>
              </a:rPr>
              <a:t>h</a:t>
            </a:r>
            <a:r>
              <a:rPr lang="en-US" sz="2400" b="0" i="1" kern="0" baseline="-25000" dirty="0">
                <a:solidFill>
                  <a:srgbClr val="000000"/>
                </a:solidFill>
                <a:latin typeface="Gill Sans"/>
                <a:cs typeface="Gill Sans"/>
              </a:rPr>
              <a:t>2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(</a:t>
            </a:r>
            <a:r>
              <a:rPr lang="en-US" sz="2400" b="0" i="1" kern="0" dirty="0">
                <a:solidFill>
                  <a:srgbClr val="000000"/>
                </a:solidFill>
                <a:latin typeface="Gill Sans"/>
                <a:cs typeface="Gill Sans"/>
              </a:rPr>
              <a:t>x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) = 5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114800" y="2129135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92100" algn="l"/>
                <a:tab pos="520700" algn="l"/>
              </a:tabLst>
            </a:pPr>
            <a:r>
              <a:rPr lang="en-US" sz="2400" b="0" i="1" kern="0" dirty="0">
                <a:solidFill>
                  <a:srgbClr val="000000"/>
                </a:solidFill>
                <a:latin typeface="Gill Sans"/>
                <a:cs typeface="Gill Sans"/>
              </a:rPr>
              <a:t>h</a:t>
            </a:r>
            <a:r>
              <a:rPr lang="en-US" sz="2400" b="0" i="1" kern="0" baseline="-25000" dirty="0">
                <a:solidFill>
                  <a:srgbClr val="000000"/>
                </a:solidFill>
                <a:latin typeface="Gill Sans"/>
                <a:cs typeface="Gill Sans"/>
              </a:rPr>
              <a:t>3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(</a:t>
            </a:r>
            <a:r>
              <a:rPr lang="en-US" sz="2400" b="0" i="1" kern="0" dirty="0">
                <a:solidFill>
                  <a:srgbClr val="000000"/>
                </a:solidFill>
                <a:latin typeface="Gill Sans"/>
                <a:cs typeface="Gill Sans"/>
              </a:rPr>
              <a:t>x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) = 11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cxnSp>
        <p:nvCxnSpPr>
          <p:cNvPr id="26" name="Straight Arrow Connector 25"/>
          <p:cNvCxnSpPr/>
          <p:nvPr/>
        </p:nvCxnSpPr>
        <p:spPr bwMode="auto">
          <a:xfrm>
            <a:off x="1752600" y="2133600"/>
            <a:ext cx="381000" cy="30480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 bwMode="auto">
          <a:xfrm>
            <a:off x="1752600" y="2133600"/>
            <a:ext cx="1905000" cy="30480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 bwMode="auto">
          <a:xfrm>
            <a:off x="1752600" y="2133600"/>
            <a:ext cx="5105400" cy="30480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16" name="Group 15"/>
          <p:cNvGrpSpPr/>
          <p:nvPr/>
        </p:nvGrpSpPr>
        <p:grpSpPr>
          <a:xfrm>
            <a:off x="5181600" y="3124200"/>
            <a:ext cx="3581400" cy="1295400"/>
            <a:chOff x="5562600" y="3200400"/>
            <a:chExt cx="3581400" cy="1295400"/>
          </a:xfrm>
        </p:grpSpPr>
        <p:sp>
          <p:nvSpPr>
            <p:cNvPr id="31" name="TextBox 30"/>
            <p:cNvSpPr txBox="1"/>
            <p:nvPr/>
          </p:nvSpPr>
          <p:spPr>
            <a:xfrm>
              <a:off x="5562600" y="3617268"/>
              <a:ext cx="3581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tabLst>
                  <a:tab pos="292100" algn="l"/>
                  <a:tab pos="520700" algn="l"/>
                </a:tabLst>
              </a:pPr>
              <a:r>
                <a:rPr lang="en-US" sz="2400" b="0" kern="0" dirty="0">
                  <a:solidFill>
                    <a:srgbClr val="000000"/>
                  </a:solidFill>
                  <a:latin typeface="Gill Sans"/>
                  <a:cs typeface="Gill Sans"/>
                </a:rPr>
                <a:t>AND                      = YES       </a:t>
              </a:r>
              <a:endParaRPr lang="en-US" sz="2400" b="0" dirty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  <p:sp>
          <p:nvSpPr>
            <p:cNvPr id="3" name="Double Brace 2"/>
            <p:cNvSpPr/>
            <p:nvPr/>
          </p:nvSpPr>
          <p:spPr bwMode="auto">
            <a:xfrm>
              <a:off x="6400800" y="3200400"/>
              <a:ext cx="1676400" cy="1295400"/>
            </a:xfrm>
            <a:prstGeom prst="bracePair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6629400" y="3200400"/>
              <a:ext cx="1447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tabLst>
                  <a:tab pos="292100" algn="l"/>
                  <a:tab pos="520700" algn="l"/>
                </a:tabLst>
              </a:pPr>
              <a:r>
                <a:rPr lang="en-US" sz="2400" b="0" kern="0" dirty="0">
                  <a:solidFill>
                    <a:srgbClr val="000000"/>
                  </a:solidFill>
                  <a:latin typeface="Gill Sans"/>
                  <a:cs typeface="Gill Sans"/>
                </a:rPr>
                <a:t>A[</a:t>
              </a:r>
              <a:r>
                <a:rPr lang="en-US" sz="2400" b="0" i="1" kern="0" dirty="0">
                  <a:solidFill>
                    <a:srgbClr val="000000"/>
                  </a:solidFill>
                  <a:latin typeface="Gill Sans"/>
                  <a:cs typeface="Gill Sans"/>
                </a:rPr>
                <a:t>h</a:t>
              </a:r>
              <a:r>
                <a:rPr lang="en-US" sz="2400" b="0" i="1" kern="0" baseline="-25000" dirty="0">
                  <a:solidFill>
                    <a:srgbClr val="000000"/>
                  </a:solidFill>
                  <a:latin typeface="Gill Sans"/>
                  <a:cs typeface="Gill Sans"/>
                </a:rPr>
                <a:t>1</a:t>
              </a:r>
              <a:r>
                <a:rPr lang="en-US" sz="2400" b="0" kern="0" dirty="0">
                  <a:solidFill>
                    <a:srgbClr val="000000"/>
                  </a:solidFill>
                  <a:latin typeface="Gill Sans"/>
                  <a:cs typeface="Gill Sans"/>
                </a:rPr>
                <a:t>(</a:t>
              </a:r>
              <a:r>
                <a:rPr lang="en-US" sz="2400" b="0" i="1" kern="0" dirty="0">
                  <a:solidFill>
                    <a:srgbClr val="000000"/>
                  </a:solidFill>
                  <a:latin typeface="Gill Sans"/>
                  <a:cs typeface="Gill Sans"/>
                </a:rPr>
                <a:t>x</a:t>
              </a:r>
              <a:r>
                <a:rPr lang="en-US" sz="2400" b="0" kern="0" dirty="0">
                  <a:solidFill>
                    <a:srgbClr val="000000"/>
                  </a:solidFill>
                  <a:latin typeface="Gill Sans"/>
                  <a:cs typeface="Gill Sans"/>
                </a:rPr>
                <a:t>)]</a:t>
              </a:r>
              <a:endParaRPr lang="en-US" sz="2400" b="0" dirty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6629400" y="3576935"/>
              <a:ext cx="1447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tabLst>
                  <a:tab pos="292100" algn="l"/>
                  <a:tab pos="520700" algn="l"/>
                </a:tabLst>
              </a:pPr>
              <a:r>
                <a:rPr lang="en-US" sz="2400" b="0" kern="0" dirty="0">
                  <a:solidFill>
                    <a:srgbClr val="000000"/>
                  </a:solidFill>
                  <a:latin typeface="Gill Sans"/>
                  <a:cs typeface="Gill Sans"/>
                </a:rPr>
                <a:t>A[</a:t>
              </a:r>
              <a:r>
                <a:rPr lang="en-US" sz="2400" b="0" i="1" kern="0" dirty="0">
                  <a:solidFill>
                    <a:srgbClr val="000000"/>
                  </a:solidFill>
                  <a:latin typeface="Gill Sans"/>
                  <a:cs typeface="Gill Sans"/>
                </a:rPr>
                <a:t>h</a:t>
              </a:r>
              <a:r>
                <a:rPr lang="en-US" sz="2400" b="0" i="1" kern="0" baseline="-25000" dirty="0">
                  <a:solidFill>
                    <a:srgbClr val="000000"/>
                  </a:solidFill>
                  <a:latin typeface="Gill Sans"/>
                  <a:cs typeface="Gill Sans"/>
                </a:rPr>
                <a:t>2</a:t>
              </a:r>
              <a:r>
                <a:rPr lang="en-US" sz="2400" b="0" kern="0" dirty="0">
                  <a:solidFill>
                    <a:srgbClr val="000000"/>
                  </a:solidFill>
                  <a:latin typeface="Gill Sans"/>
                  <a:cs typeface="Gill Sans"/>
                </a:rPr>
                <a:t>(</a:t>
              </a:r>
              <a:r>
                <a:rPr lang="en-US" sz="2400" b="0" i="1" kern="0" dirty="0">
                  <a:solidFill>
                    <a:srgbClr val="000000"/>
                  </a:solidFill>
                  <a:latin typeface="Gill Sans"/>
                  <a:cs typeface="Gill Sans"/>
                </a:rPr>
                <a:t>x</a:t>
              </a:r>
              <a:r>
                <a:rPr lang="en-US" sz="2400" b="0" kern="0" dirty="0">
                  <a:solidFill>
                    <a:srgbClr val="000000"/>
                  </a:solidFill>
                  <a:latin typeface="Gill Sans"/>
                  <a:cs typeface="Gill Sans"/>
                </a:rPr>
                <a:t>)]</a:t>
              </a:r>
              <a:endParaRPr lang="en-US" sz="2400" b="0" dirty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6629400" y="3957935"/>
              <a:ext cx="1447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tabLst>
                  <a:tab pos="292100" algn="l"/>
                  <a:tab pos="520700" algn="l"/>
                </a:tabLst>
              </a:pPr>
              <a:r>
                <a:rPr lang="en-US" sz="2400" b="0" kern="0" dirty="0">
                  <a:solidFill>
                    <a:srgbClr val="000000"/>
                  </a:solidFill>
                  <a:latin typeface="Gill Sans"/>
                  <a:cs typeface="Gill Sans"/>
                </a:rPr>
                <a:t>A[</a:t>
              </a:r>
              <a:r>
                <a:rPr lang="en-US" sz="2400" b="0" i="1" kern="0" dirty="0">
                  <a:solidFill>
                    <a:srgbClr val="000000"/>
                  </a:solidFill>
                  <a:latin typeface="Gill Sans"/>
                  <a:cs typeface="Gill Sans"/>
                </a:rPr>
                <a:t>h</a:t>
              </a:r>
              <a:r>
                <a:rPr lang="en-US" sz="2400" b="0" i="1" kern="0" baseline="-25000" dirty="0">
                  <a:solidFill>
                    <a:srgbClr val="000000"/>
                  </a:solidFill>
                  <a:latin typeface="Gill Sans"/>
                  <a:cs typeface="Gill Sans"/>
                </a:rPr>
                <a:t>3</a:t>
              </a:r>
              <a:r>
                <a:rPr lang="en-US" sz="2400" b="0" kern="0" dirty="0">
                  <a:solidFill>
                    <a:srgbClr val="000000"/>
                  </a:solidFill>
                  <a:latin typeface="Gill Sans"/>
                  <a:cs typeface="Gill Sans"/>
                </a:rPr>
                <a:t>(</a:t>
              </a:r>
              <a:r>
                <a:rPr lang="en-US" sz="2400" b="0" i="1" kern="0" dirty="0">
                  <a:solidFill>
                    <a:srgbClr val="000000"/>
                  </a:solidFill>
                  <a:latin typeface="Gill Sans"/>
                  <a:cs typeface="Gill Sans"/>
                </a:rPr>
                <a:t>x</a:t>
              </a:r>
              <a:r>
                <a:rPr lang="en-US" sz="2400" b="0" kern="0" dirty="0">
                  <a:solidFill>
                    <a:srgbClr val="000000"/>
                  </a:solidFill>
                  <a:latin typeface="Gill Sans"/>
                  <a:cs typeface="Gill Sans"/>
                </a:rPr>
                <a:t>)]</a:t>
              </a:r>
              <a:endParaRPr lang="en-US" sz="2400" b="0" dirty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</p:grpSp>
      <p:sp>
        <p:nvSpPr>
          <p:cNvPr id="32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Bloom Filters: contains</a:t>
            </a:r>
          </a:p>
        </p:txBody>
      </p:sp>
    </p:spTree>
    <p:extLst>
      <p:ext uri="{BB962C8B-B14F-4D97-AF65-F5344CB8AC3E}">
        <p14:creationId xmlns:p14="http://schemas.microsoft.com/office/powerpoint/2010/main" val="126995911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13716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19050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1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24384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29718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35052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1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40386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45720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</a:p>
        </p:txBody>
      </p:sp>
      <p:sp>
        <p:nvSpPr>
          <p:cNvPr id="11" name="Rectangle 10"/>
          <p:cNvSpPr/>
          <p:nvPr/>
        </p:nvSpPr>
        <p:spPr bwMode="auto">
          <a:xfrm>
            <a:off x="51054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</a:p>
        </p:txBody>
      </p:sp>
      <p:sp>
        <p:nvSpPr>
          <p:cNvPr id="12" name="Rectangle 11"/>
          <p:cNvSpPr/>
          <p:nvPr/>
        </p:nvSpPr>
        <p:spPr bwMode="auto">
          <a:xfrm>
            <a:off x="56388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</a:p>
        </p:txBody>
      </p:sp>
      <p:sp>
        <p:nvSpPr>
          <p:cNvPr id="13" name="Rectangle 12"/>
          <p:cNvSpPr/>
          <p:nvPr/>
        </p:nvSpPr>
        <p:spPr bwMode="auto">
          <a:xfrm>
            <a:off x="61722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</a:p>
        </p:txBody>
      </p:sp>
      <p:sp>
        <p:nvSpPr>
          <p:cNvPr id="14" name="Rectangle 13"/>
          <p:cNvSpPr/>
          <p:nvPr/>
        </p:nvSpPr>
        <p:spPr bwMode="auto">
          <a:xfrm>
            <a:off x="67056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1</a:t>
            </a:r>
          </a:p>
        </p:txBody>
      </p:sp>
      <p:sp>
        <p:nvSpPr>
          <p:cNvPr id="15" name="Rectangle 14"/>
          <p:cNvSpPr/>
          <p:nvPr/>
        </p:nvSpPr>
        <p:spPr bwMode="auto">
          <a:xfrm>
            <a:off x="72390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</a:p>
        </p:txBody>
      </p:sp>
      <p:sp>
        <p:nvSpPr>
          <p:cNvPr id="20" name="Oval 19"/>
          <p:cNvSpPr/>
          <p:nvPr/>
        </p:nvSpPr>
        <p:spPr bwMode="auto">
          <a:xfrm>
            <a:off x="1447800" y="1447800"/>
            <a:ext cx="533400" cy="533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Gill Sans"/>
                <a:cs typeface="Gill Sans"/>
              </a:rPr>
              <a:t>y</a:t>
            </a:r>
            <a:endParaRPr kumimoji="0" lang="en-US" sz="2400" b="0" i="1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52400" y="1447800"/>
            <a:ext cx="1295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contains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114800" y="1371600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92100" algn="l"/>
                <a:tab pos="520700" algn="l"/>
              </a:tabLst>
            </a:pPr>
            <a:r>
              <a:rPr lang="en-US" sz="2400" b="0" i="1" kern="0" dirty="0">
                <a:solidFill>
                  <a:srgbClr val="000000"/>
                </a:solidFill>
                <a:latin typeface="Gill Sans"/>
                <a:cs typeface="Gill Sans"/>
              </a:rPr>
              <a:t>h</a:t>
            </a:r>
            <a:r>
              <a:rPr lang="en-US" sz="2400" b="0" i="1" kern="0" baseline="-25000" dirty="0">
                <a:solidFill>
                  <a:srgbClr val="000000"/>
                </a:solidFill>
                <a:latin typeface="Gill Sans"/>
                <a:cs typeface="Gill Sans"/>
              </a:rPr>
              <a:t>1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(</a:t>
            </a:r>
            <a:r>
              <a:rPr lang="en-US" sz="2400" b="0" i="1" kern="0" dirty="0">
                <a:solidFill>
                  <a:srgbClr val="000000"/>
                </a:solidFill>
                <a:latin typeface="Gill Sans"/>
                <a:cs typeface="Gill Sans"/>
              </a:rPr>
              <a:t>y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) = 2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114800" y="1748135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92100" algn="l"/>
                <a:tab pos="520700" algn="l"/>
              </a:tabLst>
            </a:pPr>
            <a:r>
              <a:rPr lang="en-US" sz="2400" b="0" i="1" kern="0" dirty="0">
                <a:solidFill>
                  <a:srgbClr val="000000"/>
                </a:solidFill>
                <a:latin typeface="Gill Sans"/>
                <a:cs typeface="Gill Sans"/>
              </a:rPr>
              <a:t>h</a:t>
            </a:r>
            <a:r>
              <a:rPr lang="en-US" sz="2400" b="0" i="1" kern="0" baseline="-25000" dirty="0">
                <a:solidFill>
                  <a:srgbClr val="000000"/>
                </a:solidFill>
                <a:latin typeface="Gill Sans"/>
                <a:cs typeface="Gill Sans"/>
              </a:rPr>
              <a:t>2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(</a:t>
            </a:r>
            <a:r>
              <a:rPr lang="en-US" sz="2400" b="0" i="1" kern="0" dirty="0">
                <a:solidFill>
                  <a:srgbClr val="000000"/>
                </a:solidFill>
                <a:latin typeface="Gill Sans"/>
                <a:cs typeface="Gill Sans"/>
              </a:rPr>
              <a:t>y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) = 6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114800" y="2129135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92100" algn="l"/>
                <a:tab pos="520700" algn="l"/>
              </a:tabLst>
            </a:pPr>
            <a:r>
              <a:rPr lang="en-US" sz="2400" b="0" i="1" kern="0" dirty="0">
                <a:solidFill>
                  <a:srgbClr val="000000"/>
                </a:solidFill>
                <a:latin typeface="Gill Sans"/>
                <a:cs typeface="Gill Sans"/>
              </a:rPr>
              <a:t>h</a:t>
            </a:r>
            <a:r>
              <a:rPr lang="en-US" sz="2400" b="0" i="1" kern="0" baseline="-25000" dirty="0">
                <a:solidFill>
                  <a:srgbClr val="000000"/>
                </a:solidFill>
                <a:latin typeface="Gill Sans"/>
                <a:cs typeface="Gill Sans"/>
              </a:rPr>
              <a:t>3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(</a:t>
            </a:r>
            <a:r>
              <a:rPr lang="en-US" sz="2400" b="0" i="1" kern="0" dirty="0">
                <a:solidFill>
                  <a:srgbClr val="000000"/>
                </a:solidFill>
                <a:latin typeface="Gill Sans"/>
                <a:cs typeface="Gill Sans"/>
              </a:rPr>
              <a:t>y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) = 9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cxnSp>
        <p:nvCxnSpPr>
          <p:cNvPr id="26" name="Straight Arrow Connector 25"/>
          <p:cNvCxnSpPr/>
          <p:nvPr/>
        </p:nvCxnSpPr>
        <p:spPr bwMode="auto">
          <a:xfrm>
            <a:off x="1752600" y="2133600"/>
            <a:ext cx="381000" cy="30480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 bwMode="auto">
          <a:xfrm>
            <a:off x="1752600" y="2133600"/>
            <a:ext cx="2438400" cy="30480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 bwMode="auto">
          <a:xfrm>
            <a:off x="1752600" y="2133600"/>
            <a:ext cx="4038600" cy="30480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Bloom Filters: contains</a:t>
            </a:r>
          </a:p>
        </p:txBody>
      </p:sp>
    </p:spTree>
    <p:extLst>
      <p:ext uri="{BB962C8B-B14F-4D97-AF65-F5344CB8AC3E}">
        <p14:creationId xmlns:p14="http://schemas.microsoft.com/office/powerpoint/2010/main" val="261600963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/>
      <p:bldP spid="22" grpId="0"/>
      <p:bldP spid="23" grpId="0"/>
      <p:bldP spid="2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13716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19050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1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24384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29718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35052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1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40386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45720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</a:p>
        </p:txBody>
      </p:sp>
      <p:sp>
        <p:nvSpPr>
          <p:cNvPr id="11" name="Rectangle 10"/>
          <p:cNvSpPr/>
          <p:nvPr/>
        </p:nvSpPr>
        <p:spPr bwMode="auto">
          <a:xfrm>
            <a:off x="51054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</a:p>
        </p:txBody>
      </p:sp>
      <p:sp>
        <p:nvSpPr>
          <p:cNvPr id="12" name="Rectangle 11"/>
          <p:cNvSpPr/>
          <p:nvPr/>
        </p:nvSpPr>
        <p:spPr bwMode="auto">
          <a:xfrm>
            <a:off x="56388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</a:p>
        </p:txBody>
      </p:sp>
      <p:sp>
        <p:nvSpPr>
          <p:cNvPr id="13" name="Rectangle 12"/>
          <p:cNvSpPr/>
          <p:nvPr/>
        </p:nvSpPr>
        <p:spPr bwMode="auto">
          <a:xfrm>
            <a:off x="61722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</a:p>
        </p:txBody>
      </p:sp>
      <p:sp>
        <p:nvSpPr>
          <p:cNvPr id="14" name="Rectangle 13"/>
          <p:cNvSpPr/>
          <p:nvPr/>
        </p:nvSpPr>
        <p:spPr bwMode="auto">
          <a:xfrm>
            <a:off x="67056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1</a:t>
            </a:r>
          </a:p>
        </p:txBody>
      </p:sp>
      <p:sp>
        <p:nvSpPr>
          <p:cNvPr id="15" name="Rectangle 14"/>
          <p:cNvSpPr/>
          <p:nvPr/>
        </p:nvSpPr>
        <p:spPr bwMode="auto">
          <a:xfrm>
            <a:off x="72390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</a:p>
        </p:txBody>
      </p:sp>
      <p:sp>
        <p:nvSpPr>
          <p:cNvPr id="20" name="Oval 19"/>
          <p:cNvSpPr/>
          <p:nvPr/>
        </p:nvSpPr>
        <p:spPr bwMode="auto">
          <a:xfrm>
            <a:off x="1447800" y="1447800"/>
            <a:ext cx="533400" cy="533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Gill Sans"/>
                <a:cs typeface="Gill Sans"/>
              </a:rPr>
              <a:t>y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52400" y="1447800"/>
            <a:ext cx="1295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contains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114800" y="1371600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92100" algn="l"/>
                <a:tab pos="520700" algn="l"/>
              </a:tabLst>
            </a:pPr>
            <a:r>
              <a:rPr lang="en-US" sz="2400" b="0" i="1" kern="0" dirty="0">
                <a:solidFill>
                  <a:srgbClr val="000000"/>
                </a:solidFill>
                <a:latin typeface="Gill Sans"/>
                <a:cs typeface="Gill Sans"/>
              </a:rPr>
              <a:t>h</a:t>
            </a:r>
            <a:r>
              <a:rPr lang="en-US" sz="2400" b="0" i="1" kern="0" baseline="-25000" dirty="0">
                <a:solidFill>
                  <a:srgbClr val="000000"/>
                </a:solidFill>
                <a:latin typeface="Gill Sans"/>
                <a:cs typeface="Gill Sans"/>
              </a:rPr>
              <a:t>1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(</a:t>
            </a:r>
            <a:r>
              <a:rPr lang="en-US" sz="2400" b="0" i="1" kern="0" dirty="0">
                <a:solidFill>
                  <a:srgbClr val="000000"/>
                </a:solidFill>
                <a:latin typeface="Gill Sans"/>
                <a:cs typeface="Gill Sans"/>
              </a:rPr>
              <a:t>y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) = 2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114800" y="1748135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92100" algn="l"/>
                <a:tab pos="520700" algn="l"/>
              </a:tabLst>
            </a:pPr>
            <a:r>
              <a:rPr lang="en-US" sz="2400" b="0" i="1" kern="0" dirty="0">
                <a:solidFill>
                  <a:srgbClr val="000000"/>
                </a:solidFill>
                <a:latin typeface="Gill Sans"/>
                <a:cs typeface="Gill Sans"/>
              </a:rPr>
              <a:t>h</a:t>
            </a:r>
            <a:r>
              <a:rPr lang="en-US" sz="2400" b="0" i="1" kern="0" baseline="-25000" dirty="0">
                <a:solidFill>
                  <a:srgbClr val="000000"/>
                </a:solidFill>
                <a:latin typeface="Gill Sans"/>
                <a:cs typeface="Gill Sans"/>
              </a:rPr>
              <a:t>2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(</a:t>
            </a:r>
            <a:r>
              <a:rPr lang="en-US" sz="2400" b="0" i="1" kern="0" dirty="0">
                <a:solidFill>
                  <a:srgbClr val="000000"/>
                </a:solidFill>
                <a:latin typeface="Gill Sans"/>
                <a:cs typeface="Gill Sans"/>
              </a:rPr>
              <a:t>y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) = 6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114800" y="2129135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92100" algn="l"/>
                <a:tab pos="520700" algn="l"/>
              </a:tabLst>
            </a:pPr>
            <a:r>
              <a:rPr lang="en-US" sz="2400" b="0" i="1" kern="0" dirty="0">
                <a:solidFill>
                  <a:srgbClr val="000000"/>
                </a:solidFill>
                <a:latin typeface="Gill Sans"/>
                <a:cs typeface="Gill Sans"/>
              </a:rPr>
              <a:t>h</a:t>
            </a:r>
            <a:r>
              <a:rPr lang="en-US" sz="2400" b="0" i="1" kern="0" baseline="-25000" dirty="0">
                <a:solidFill>
                  <a:srgbClr val="000000"/>
                </a:solidFill>
                <a:latin typeface="Gill Sans"/>
                <a:cs typeface="Gill Sans"/>
              </a:rPr>
              <a:t>3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(</a:t>
            </a:r>
            <a:r>
              <a:rPr lang="en-US" sz="2400" b="0" i="1" kern="0" dirty="0">
                <a:solidFill>
                  <a:srgbClr val="000000"/>
                </a:solidFill>
                <a:latin typeface="Gill Sans"/>
                <a:cs typeface="Gill Sans"/>
              </a:rPr>
              <a:t>y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) = 9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cxnSp>
        <p:nvCxnSpPr>
          <p:cNvPr id="26" name="Straight Arrow Connector 25"/>
          <p:cNvCxnSpPr/>
          <p:nvPr/>
        </p:nvCxnSpPr>
        <p:spPr bwMode="auto">
          <a:xfrm>
            <a:off x="1752600" y="2133600"/>
            <a:ext cx="381000" cy="30480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 bwMode="auto">
          <a:xfrm>
            <a:off x="1752600" y="2133600"/>
            <a:ext cx="2438400" cy="30480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 bwMode="auto">
          <a:xfrm>
            <a:off x="1752600" y="2133600"/>
            <a:ext cx="4038600" cy="30480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0" y="602998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2800" b="0" dirty="0">
                <a:solidFill>
                  <a:srgbClr val="FF0000"/>
                </a:solidFill>
                <a:latin typeface="Gill Sans"/>
                <a:cs typeface="Gill Sans"/>
              </a:rPr>
              <a:t>What’s going on here?</a:t>
            </a:r>
          </a:p>
        </p:txBody>
      </p:sp>
      <p:grpSp>
        <p:nvGrpSpPr>
          <p:cNvPr id="39" name="Group 38"/>
          <p:cNvGrpSpPr/>
          <p:nvPr/>
        </p:nvGrpSpPr>
        <p:grpSpPr>
          <a:xfrm>
            <a:off x="5181600" y="3124200"/>
            <a:ext cx="3581400" cy="1295400"/>
            <a:chOff x="5562600" y="3200400"/>
            <a:chExt cx="3581400" cy="1295400"/>
          </a:xfrm>
        </p:grpSpPr>
        <p:sp>
          <p:nvSpPr>
            <p:cNvPr id="44" name="TextBox 43"/>
            <p:cNvSpPr txBox="1"/>
            <p:nvPr/>
          </p:nvSpPr>
          <p:spPr>
            <a:xfrm>
              <a:off x="5562600" y="3617268"/>
              <a:ext cx="3581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tabLst>
                  <a:tab pos="292100" algn="l"/>
                  <a:tab pos="520700" algn="l"/>
                </a:tabLst>
              </a:pPr>
              <a:r>
                <a:rPr lang="en-US" sz="2400" b="0" kern="0" dirty="0">
                  <a:solidFill>
                    <a:srgbClr val="000000"/>
                  </a:solidFill>
                  <a:latin typeface="Gill Sans"/>
                  <a:cs typeface="Gill Sans"/>
                </a:rPr>
                <a:t>AND                      = NO     </a:t>
              </a:r>
              <a:endParaRPr lang="en-US" sz="2400" b="0" dirty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  <p:sp>
          <p:nvSpPr>
            <p:cNvPr id="40" name="Double Brace 39"/>
            <p:cNvSpPr/>
            <p:nvPr/>
          </p:nvSpPr>
          <p:spPr bwMode="auto">
            <a:xfrm>
              <a:off x="6400800" y="3200400"/>
              <a:ext cx="1676400" cy="1295400"/>
            </a:xfrm>
            <a:prstGeom prst="bracePair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6629400" y="3200400"/>
              <a:ext cx="1447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tabLst>
                  <a:tab pos="292100" algn="l"/>
                  <a:tab pos="520700" algn="l"/>
                </a:tabLst>
              </a:pPr>
              <a:r>
                <a:rPr lang="en-US" sz="2400" b="0" kern="0" dirty="0">
                  <a:solidFill>
                    <a:srgbClr val="000000"/>
                  </a:solidFill>
                  <a:latin typeface="Gill Sans"/>
                  <a:cs typeface="Gill Sans"/>
                </a:rPr>
                <a:t>A[</a:t>
              </a:r>
              <a:r>
                <a:rPr lang="en-US" sz="2400" b="0" i="1" kern="0" dirty="0">
                  <a:solidFill>
                    <a:srgbClr val="000000"/>
                  </a:solidFill>
                  <a:latin typeface="Gill Sans"/>
                  <a:cs typeface="Gill Sans"/>
                </a:rPr>
                <a:t>h</a:t>
              </a:r>
              <a:r>
                <a:rPr lang="en-US" sz="2400" b="0" i="1" kern="0" baseline="-25000" dirty="0">
                  <a:solidFill>
                    <a:srgbClr val="000000"/>
                  </a:solidFill>
                  <a:latin typeface="Gill Sans"/>
                  <a:cs typeface="Gill Sans"/>
                </a:rPr>
                <a:t>1</a:t>
              </a:r>
              <a:r>
                <a:rPr lang="en-US" sz="2400" b="0" kern="0" dirty="0">
                  <a:solidFill>
                    <a:srgbClr val="000000"/>
                  </a:solidFill>
                  <a:latin typeface="Gill Sans"/>
                  <a:cs typeface="Gill Sans"/>
                </a:rPr>
                <a:t>(</a:t>
              </a:r>
              <a:r>
                <a:rPr lang="en-US" sz="2400" b="0" i="1" kern="0" dirty="0">
                  <a:solidFill>
                    <a:srgbClr val="000000"/>
                  </a:solidFill>
                  <a:latin typeface="Gill Sans"/>
                  <a:cs typeface="Gill Sans"/>
                </a:rPr>
                <a:t>y</a:t>
              </a:r>
              <a:r>
                <a:rPr lang="en-US" sz="2400" b="0" kern="0" dirty="0">
                  <a:solidFill>
                    <a:srgbClr val="000000"/>
                  </a:solidFill>
                  <a:latin typeface="Gill Sans"/>
                  <a:cs typeface="Gill Sans"/>
                </a:rPr>
                <a:t>)]</a:t>
              </a:r>
              <a:endParaRPr lang="en-US" sz="2400" b="0" dirty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6629400" y="3576935"/>
              <a:ext cx="1447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tabLst>
                  <a:tab pos="292100" algn="l"/>
                  <a:tab pos="520700" algn="l"/>
                </a:tabLst>
              </a:pPr>
              <a:r>
                <a:rPr lang="en-US" sz="2400" b="0" kern="0" dirty="0">
                  <a:solidFill>
                    <a:srgbClr val="000000"/>
                  </a:solidFill>
                  <a:latin typeface="Gill Sans"/>
                  <a:cs typeface="Gill Sans"/>
                </a:rPr>
                <a:t>A[</a:t>
              </a:r>
              <a:r>
                <a:rPr lang="en-US" sz="2400" b="0" i="1" kern="0" dirty="0">
                  <a:solidFill>
                    <a:srgbClr val="000000"/>
                  </a:solidFill>
                  <a:latin typeface="Gill Sans"/>
                  <a:cs typeface="Gill Sans"/>
                </a:rPr>
                <a:t>h</a:t>
              </a:r>
              <a:r>
                <a:rPr lang="en-US" sz="2400" b="0" i="1" kern="0" baseline="-25000" dirty="0">
                  <a:solidFill>
                    <a:srgbClr val="000000"/>
                  </a:solidFill>
                  <a:latin typeface="Gill Sans"/>
                  <a:cs typeface="Gill Sans"/>
                </a:rPr>
                <a:t>2</a:t>
              </a:r>
              <a:r>
                <a:rPr lang="en-US" sz="2400" b="0" kern="0" dirty="0">
                  <a:solidFill>
                    <a:srgbClr val="000000"/>
                  </a:solidFill>
                  <a:latin typeface="Gill Sans"/>
                  <a:cs typeface="Gill Sans"/>
                </a:rPr>
                <a:t>(</a:t>
              </a:r>
              <a:r>
                <a:rPr lang="en-US" sz="2400" b="0" i="1" kern="0" dirty="0">
                  <a:solidFill>
                    <a:srgbClr val="000000"/>
                  </a:solidFill>
                  <a:latin typeface="Gill Sans"/>
                  <a:cs typeface="Gill Sans"/>
                </a:rPr>
                <a:t>y</a:t>
              </a:r>
              <a:r>
                <a:rPr lang="en-US" sz="2400" b="0" kern="0" dirty="0">
                  <a:solidFill>
                    <a:srgbClr val="000000"/>
                  </a:solidFill>
                  <a:latin typeface="Gill Sans"/>
                  <a:cs typeface="Gill Sans"/>
                </a:rPr>
                <a:t>)]</a:t>
              </a:r>
              <a:endParaRPr lang="en-US" sz="2400" b="0" dirty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6629400" y="3957935"/>
              <a:ext cx="1447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tabLst>
                  <a:tab pos="292100" algn="l"/>
                  <a:tab pos="520700" algn="l"/>
                </a:tabLst>
              </a:pPr>
              <a:r>
                <a:rPr lang="en-US" sz="2400" b="0" kern="0" dirty="0">
                  <a:solidFill>
                    <a:srgbClr val="000000"/>
                  </a:solidFill>
                  <a:latin typeface="Gill Sans"/>
                  <a:cs typeface="Gill Sans"/>
                </a:rPr>
                <a:t>A[</a:t>
              </a:r>
              <a:r>
                <a:rPr lang="en-US" sz="2400" b="0" i="1" kern="0" dirty="0">
                  <a:solidFill>
                    <a:srgbClr val="000000"/>
                  </a:solidFill>
                  <a:latin typeface="Gill Sans"/>
                  <a:cs typeface="Gill Sans"/>
                </a:rPr>
                <a:t>h</a:t>
              </a:r>
              <a:r>
                <a:rPr lang="en-US" sz="2400" b="0" i="1" kern="0" baseline="-25000" dirty="0">
                  <a:solidFill>
                    <a:srgbClr val="000000"/>
                  </a:solidFill>
                  <a:latin typeface="Gill Sans"/>
                  <a:cs typeface="Gill Sans"/>
                </a:rPr>
                <a:t>3</a:t>
              </a:r>
              <a:r>
                <a:rPr lang="en-US" sz="2400" b="0" kern="0" dirty="0">
                  <a:solidFill>
                    <a:srgbClr val="000000"/>
                  </a:solidFill>
                  <a:latin typeface="Gill Sans"/>
                  <a:cs typeface="Gill Sans"/>
                </a:rPr>
                <a:t>(</a:t>
              </a:r>
              <a:r>
                <a:rPr lang="en-US" sz="2400" b="0" i="1" kern="0" dirty="0">
                  <a:solidFill>
                    <a:srgbClr val="000000"/>
                  </a:solidFill>
                  <a:latin typeface="Gill Sans"/>
                  <a:cs typeface="Gill Sans"/>
                </a:rPr>
                <a:t>y</a:t>
              </a:r>
              <a:r>
                <a:rPr lang="en-US" sz="2400" b="0" kern="0" dirty="0">
                  <a:solidFill>
                    <a:srgbClr val="000000"/>
                  </a:solidFill>
                  <a:latin typeface="Gill Sans"/>
                  <a:cs typeface="Gill Sans"/>
                </a:rPr>
                <a:t>)]</a:t>
              </a:r>
              <a:endParaRPr lang="en-US" sz="2400" b="0" dirty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</p:grpSp>
      <p:sp>
        <p:nvSpPr>
          <p:cNvPr id="30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Bloom Filters: contains</a:t>
            </a:r>
          </a:p>
        </p:txBody>
      </p:sp>
    </p:spTree>
    <p:extLst>
      <p:ext uri="{BB962C8B-B14F-4D97-AF65-F5344CB8AC3E}">
        <p14:creationId xmlns:p14="http://schemas.microsoft.com/office/powerpoint/2010/main" val="180867340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Bloom Filters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22098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Error properties: contains(</a:t>
            </a:r>
            <a:r>
              <a:rPr lang="en-US" sz="2400" b="0" i="1" kern="0" dirty="0">
                <a:solidFill>
                  <a:srgbClr val="000000"/>
                </a:solidFill>
                <a:latin typeface="Gill Sans"/>
                <a:cs typeface="Gill Sans"/>
              </a:rPr>
              <a:t>x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59080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False positives possible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No false negatives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348311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Usage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3864114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Constraints: capacity, error probability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Tunable parameters: size of bit vector 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m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, number of hash functions 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k</a:t>
            </a:r>
          </a:p>
        </p:txBody>
      </p:sp>
    </p:spTree>
    <p:extLst>
      <p:ext uri="{BB962C8B-B14F-4D97-AF65-F5344CB8AC3E}">
        <p14:creationId xmlns:p14="http://schemas.microsoft.com/office/powerpoint/2010/main" val="197883990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roup 62"/>
          <p:cNvGrpSpPr/>
          <p:nvPr/>
        </p:nvGrpSpPr>
        <p:grpSpPr>
          <a:xfrm>
            <a:off x="685800" y="3733800"/>
            <a:ext cx="7010400" cy="2743200"/>
            <a:chOff x="685800" y="3733800"/>
            <a:chExt cx="7010400" cy="2743200"/>
          </a:xfrm>
        </p:grpSpPr>
        <p:sp>
          <p:nvSpPr>
            <p:cNvPr id="4" name="Rectangle 3"/>
            <p:cNvSpPr/>
            <p:nvPr/>
          </p:nvSpPr>
          <p:spPr bwMode="auto">
            <a:xfrm>
              <a:off x="13716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5" name="Rectangle 4"/>
            <p:cNvSpPr/>
            <p:nvPr/>
          </p:nvSpPr>
          <p:spPr bwMode="auto">
            <a:xfrm>
              <a:off x="19050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6" name="Rectangle 5"/>
            <p:cNvSpPr/>
            <p:nvPr/>
          </p:nvSpPr>
          <p:spPr bwMode="auto">
            <a:xfrm>
              <a:off x="24384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7" name="Rectangle 6"/>
            <p:cNvSpPr/>
            <p:nvPr/>
          </p:nvSpPr>
          <p:spPr bwMode="auto">
            <a:xfrm>
              <a:off x="29718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8" name="Rectangle 7"/>
            <p:cNvSpPr/>
            <p:nvPr/>
          </p:nvSpPr>
          <p:spPr bwMode="auto">
            <a:xfrm>
              <a:off x="35052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9" name="Rectangle 8"/>
            <p:cNvSpPr/>
            <p:nvPr/>
          </p:nvSpPr>
          <p:spPr bwMode="auto">
            <a:xfrm>
              <a:off x="40386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0" name="Rectangle 9"/>
            <p:cNvSpPr/>
            <p:nvPr/>
          </p:nvSpPr>
          <p:spPr bwMode="auto">
            <a:xfrm>
              <a:off x="45720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1" name="Rectangle 10"/>
            <p:cNvSpPr/>
            <p:nvPr/>
          </p:nvSpPr>
          <p:spPr bwMode="auto">
            <a:xfrm>
              <a:off x="51054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2" name="Rectangle 11"/>
            <p:cNvSpPr/>
            <p:nvPr/>
          </p:nvSpPr>
          <p:spPr bwMode="auto">
            <a:xfrm>
              <a:off x="56388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3" name="Rectangle 12"/>
            <p:cNvSpPr/>
            <p:nvPr/>
          </p:nvSpPr>
          <p:spPr bwMode="auto">
            <a:xfrm>
              <a:off x="61722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4" name="Rectangle 13"/>
            <p:cNvSpPr/>
            <p:nvPr/>
          </p:nvSpPr>
          <p:spPr bwMode="auto">
            <a:xfrm>
              <a:off x="67056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5" name="Rectangle 14"/>
            <p:cNvSpPr/>
            <p:nvPr/>
          </p:nvSpPr>
          <p:spPr bwMode="auto">
            <a:xfrm>
              <a:off x="72390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6" name="Rectangle 15"/>
            <p:cNvSpPr/>
            <p:nvPr/>
          </p:nvSpPr>
          <p:spPr bwMode="auto">
            <a:xfrm>
              <a:off x="13716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7" name="Rectangle 16"/>
            <p:cNvSpPr/>
            <p:nvPr/>
          </p:nvSpPr>
          <p:spPr bwMode="auto">
            <a:xfrm>
              <a:off x="19050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8" name="Rectangle 17"/>
            <p:cNvSpPr/>
            <p:nvPr/>
          </p:nvSpPr>
          <p:spPr bwMode="auto">
            <a:xfrm>
              <a:off x="24384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9" name="Rectangle 18"/>
            <p:cNvSpPr/>
            <p:nvPr/>
          </p:nvSpPr>
          <p:spPr bwMode="auto">
            <a:xfrm>
              <a:off x="29718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0" name="Rectangle 19"/>
            <p:cNvSpPr/>
            <p:nvPr/>
          </p:nvSpPr>
          <p:spPr bwMode="auto">
            <a:xfrm>
              <a:off x="35052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1" name="Rectangle 20"/>
            <p:cNvSpPr/>
            <p:nvPr/>
          </p:nvSpPr>
          <p:spPr bwMode="auto">
            <a:xfrm>
              <a:off x="40386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2" name="Rectangle 21"/>
            <p:cNvSpPr/>
            <p:nvPr/>
          </p:nvSpPr>
          <p:spPr bwMode="auto">
            <a:xfrm>
              <a:off x="45720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3" name="Rectangle 22"/>
            <p:cNvSpPr/>
            <p:nvPr/>
          </p:nvSpPr>
          <p:spPr bwMode="auto">
            <a:xfrm>
              <a:off x="51054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4" name="Rectangle 23"/>
            <p:cNvSpPr/>
            <p:nvPr/>
          </p:nvSpPr>
          <p:spPr bwMode="auto">
            <a:xfrm>
              <a:off x="56388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5" name="Rectangle 24"/>
            <p:cNvSpPr/>
            <p:nvPr/>
          </p:nvSpPr>
          <p:spPr bwMode="auto">
            <a:xfrm>
              <a:off x="61722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6" name="Rectangle 25"/>
            <p:cNvSpPr/>
            <p:nvPr/>
          </p:nvSpPr>
          <p:spPr bwMode="auto">
            <a:xfrm>
              <a:off x="67056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7" name="Rectangle 26"/>
            <p:cNvSpPr/>
            <p:nvPr/>
          </p:nvSpPr>
          <p:spPr bwMode="auto">
            <a:xfrm>
              <a:off x="72390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8" name="Rectangle 27"/>
            <p:cNvSpPr/>
            <p:nvPr/>
          </p:nvSpPr>
          <p:spPr bwMode="auto">
            <a:xfrm>
              <a:off x="13716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9" name="Rectangle 28"/>
            <p:cNvSpPr/>
            <p:nvPr/>
          </p:nvSpPr>
          <p:spPr bwMode="auto">
            <a:xfrm>
              <a:off x="19050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0" name="Rectangle 29"/>
            <p:cNvSpPr/>
            <p:nvPr/>
          </p:nvSpPr>
          <p:spPr bwMode="auto">
            <a:xfrm>
              <a:off x="24384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1" name="Rectangle 30"/>
            <p:cNvSpPr/>
            <p:nvPr/>
          </p:nvSpPr>
          <p:spPr bwMode="auto">
            <a:xfrm>
              <a:off x="29718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2" name="Rectangle 31"/>
            <p:cNvSpPr/>
            <p:nvPr/>
          </p:nvSpPr>
          <p:spPr bwMode="auto">
            <a:xfrm>
              <a:off x="35052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3" name="Rectangle 32"/>
            <p:cNvSpPr/>
            <p:nvPr/>
          </p:nvSpPr>
          <p:spPr bwMode="auto">
            <a:xfrm>
              <a:off x="40386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4" name="Rectangle 33"/>
            <p:cNvSpPr/>
            <p:nvPr/>
          </p:nvSpPr>
          <p:spPr bwMode="auto">
            <a:xfrm>
              <a:off x="45720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5" name="Rectangle 34"/>
            <p:cNvSpPr/>
            <p:nvPr/>
          </p:nvSpPr>
          <p:spPr bwMode="auto">
            <a:xfrm>
              <a:off x="51054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6" name="Rectangle 35"/>
            <p:cNvSpPr/>
            <p:nvPr/>
          </p:nvSpPr>
          <p:spPr bwMode="auto">
            <a:xfrm>
              <a:off x="56388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7" name="Rectangle 36"/>
            <p:cNvSpPr/>
            <p:nvPr/>
          </p:nvSpPr>
          <p:spPr bwMode="auto">
            <a:xfrm>
              <a:off x="61722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8" name="Rectangle 37"/>
            <p:cNvSpPr/>
            <p:nvPr/>
          </p:nvSpPr>
          <p:spPr bwMode="auto">
            <a:xfrm>
              <a:off x="67056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9" name="Rectangle 38"/>
            <p:cNvSpPr/>
            <p:nvPr/>
          </p:nvSpPr>
          <p:spPr bwMode="auto">
            <a:xfrm>
              <a:off x="72390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0" name="Rectangle 39"/>
            <p:cNvSpPr/>
            <p:nvPr/>
          </p:nvSpPr>
          <p:spPr bwMode="auto">
            <a:xfrm>
              <a:off x="13716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1" name="Rectangle 40"/>
            <p:cNvSpPr/>
            <p:nvPr/>
          </p:nvSpPr>
          <p:spPr bwMode="auto">
            <a:xfrm>
              <a:off x="19050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2" name="Rectangle 41"/>
            <p:cNvSpPr/>
            <p:nvPr/>
          </p:nvSpPr>
          <p:spPr bwMode="auto">
            <a:xfrm>
              <a:off x="24384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3" name="Rectangle 42"/>
            <p:cNvSpPr/>
            <p:nvPr/>
          </p:nvSpPr>
          <p:spPr bwMode="auto">
            <a:xfrm>
              <a:off x="29718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4" name="Rectangle 43"/>
            <p:cNvSpPr/>
            <p:nvPr/>
          </p:nvSpPr>
          <p:spPr bwMode="auto">
            <a:xfrm>
              <a:off x="35052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5" name="Rectangle 44"/>
            <p:cNvSpPr/>
            <p:nvPr/>
          </p:nvSpPr>
          <p:spPr bwMode="auto">
            <a:xfrm>
              <a:off x="40386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6" name="Rectangle 45"/>
            <p:cNvSpPr/>
            <p:nvPr/>
          </p:nvSpPr>
          <p:spPr bwMode="auto">
            <a:xfrm>
              <a:off x="45720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7" name="Rectangle 46"/>
            <p:cNvSpPr/>
            <p:nvPr/>
          </p:nvSpPr>
          <p:spPr bwMode="auto">
            <a:xfrm>
              <a:off x="51054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8" name="Rectangle 47"/>
            <p:cNvSpPr/>
            <p:nvPr/>
          </p:nvSpPr>
          <p:spPr bwMode="auto">
            <a:xfrm>
              <a:off x="56388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9" name="Rectangle 48"/>
            <p:cNvSpPr/>
            <p:nvPr/>
          </p:nvSpPr>
          <p:spPr bwMode="auto">
            <a:xfrm>
              <a:off x="61722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50" name="Rectangle 49"/>
            <p:cNvSpPr/>
            <p:nvPr/>
          </p:nvSpPr>
          <p:spPr bwMode="auto">
            <a:xfrm>
              <a:off x="67056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51" name="Rectangle 50"/>
            <p:cNvSpPr/>
            <p:nvPr/>
          </p:nvSpPr>
          <p:spPr bwMode="auto">
            <a:xfrm>
              <a:off x="72390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cxnSp>
          <p:nvCxnSpPr>
            <p:cNvPr id="52" name="Straight Arrow Connector 51"/>
            <p:cNvCxnSpPr/>
            <p:nvPr/>
          </p:nvCxnSpPr>
          <p:spPr bwMode="auto">
            <a:xfrm>
              <a:off x="1295400" y="4114800"/>
              <a:ext cx="6400800" cy="0"/>
            </a:xfrm>
            <a:prstGeom prst="straightConnector1">
              <a:avLst/>
            </a:prstGeom>
            <a:ln>
              <a:headEnd type="arrow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Straight Arrow Connector 57"/>
            <p:cNvCxnSpPr/>
            <p:nvPr/>
          </p:nvCxnSpPr>
          <p:spPr bwMode="auto">
            <a:xfrm>
              <a:off x="1143000" y="4343400"/>
              <a:ext cx="0" cy="2133600"/>
            </a:xfrm>
            <a:prstGeom prst="straightConnector1">
              <a:avLst/>
            </a:prstGeom>
            <a:ln>
              <a:headEnd type="arrow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61" name="TextBox 60"/>
            <p:cNvSpPr txBox="1"/>
            <p:nvPr/>
          </p:nvSpPr>
          <p:spPr>
            <a:xfrm>
              <a:off x="3886200" y="3733800"/>
              <a:ext cx="12954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tabLst>
                  <a:tab pos="292100" algn="l"/>
                  <a:tab pos="520700" algn="l"/>
                </a:tabLst>
              </a:pPr>
              <a:r>
                <a:rPr lang="en-US" sz="2000" b="0" i="1" dirty="0">
                  <a:solidFill>
                    <a:schemeClr val="bg1"/>
                  </a:solidFill>
                  <a:latin typeface="Gill Sans"/>
                  <a:cs typeface="Gill Sans"/>
                </a:rPr>
                <a:t>m</a:t>
              </a: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685800" y="5162490"/>
              <a:ext cx="5334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tabLst>
                  <a:tab pos="292100" algn="l"/>
                  <a:tab pos="520700" algn="l"/>
                </a:tabLst>
              </a:pPr>
              <a:r>
                <a:rPr lang="en-US" sz="2000" b="0" i="1" dirty="0">
                  <a:solidFill>
                    <a:schemeClr val="bg1"/>
                  </a:solidFill>
                  <a:latin typeface="Gill Sans"/>
                  <a:cs typeface="Gill Sans"/>
                </a:rPr>
                <a:t>k</a:t>
              </a:r>
            </a:p>
          </p:txBody>
        </p:sp>
      </p:grpSp>
      <p:sp>
        <p:nvSpPr>
          <p:cNvPr id="57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Count-Min Sketches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0" y="13716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Task: frequency estimation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0" y="175260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put(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x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) → increment count of 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x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by one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get(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x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) → returns the frequency of 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x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0" y="25908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Components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0" y="297180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m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by 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k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array of counters</a:t>
            </a:r>
          </a:p>
          <a:p>
            <a:pPr lvl="0" algn="ctr">
              <a:defRPr/>
            </a:pP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k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hash functions: 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h</a:t>
            </a:r>
            <a:r>
              <a:rPr lang="en-US" sz="2000" b="0" i="1" kern="0" baseline="-25000" dirty="0">
                <a:solidFill>
                  <a:srgbClr val="0070C0"/>
                </a:solidFill>
                <a:latin typeface="Gill Sans"/>
                <a:cs typeface="Gill Sans"/>
              </a:rPr>
              <a:t>1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… </a:t>
            </a:r>
            <a:r>
              <a:rPr lang="en-US" sz="2000" b="0" i="1" kern="0" dirty="0" err="1">
                <a:solidFill>
                  <a:srgbClr val="0070C0"/>
                </a:solidFill>
                <a:latin typeface="Gill Sans"/>
                <a:cs typeface="Gill Sans"/>
              </a:rPr>
              <a:t>h</a:t>
            </a:r>
            <a:r>
              <a:rPr lang="en-US" sz="2000" b="0" i="1" kern="0" baseline="-25000" dirty="0" err="1">
                <a:solidFill>
                  <a:srgbClr val="0070C0"/>
                </a:solidFill>
                <a:latin typeface="Gill Sans"/>
                <a:cs typeface="Gill Sans"/>
              </a:rPr>
              <a:t>k</a:t>
            </a:r>
            <a:endParaRPr lang="en-US" sz="2000" b="0" i="1" kern="0" baseline="-2500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10780955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  <p:bldP spid="60" grpId="0"/>
      <p:bldP spid="64" grpId="0"/>
      <p:bldP spid="6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roup 62"/>
          <p:cNvGrpSpPr/>
          <p:nvPr/>
        </p:nvGrpSpPr>
        <p:grpSpPr>
          <a:xfrm>
            <a:off x="1371600" y="4343400"/>
            <a:ext cx="6324600" cy="2057400"/>
            <a:chOff x="1371600" y="4343400"/>
            <a:chExt cx="6324600" cy="2057400"/>
          </a:xfrm>
        </p:grpSpPr>
        <p:sp>
          <p:nvSpPr>
            <p:cNvPr id="4" name="Rectangle 3"/>
            <p:cNvSpPr/>
            <p:nvPr/>
          </p:nvSpPr>
          <p:spPr bwMode="auto">
            <a:xfrm>
              <a:off x="13716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5" name="Rectangle 4"/>
            <p:cNvSpPr/>
            <p:nvPr/>
          </p:nvSpPr>
          <p:spPr bwMode="auto">
            <a:xfrm>
              <a:off x="19050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6" name="Rectangle 5"/>
            <p:cNvSpPr/>
            <p:nvPr/>
          </p:nvSpPr>
          <p:spPr bwMode="auto">
            <a:xfrm>
              <a:off x="24384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7" name="Rectangle 6"/>
            <p:cNvSpPr/>
            <p:nvPr/>
          </p:nvSpPr>
          <p:spPr bwMode="auto">
            <a:xfrm>
              <a:off x="29718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8" name="Rectangle 7"/>
            <p:cNvSpPr/>
            <p:nvPr/>
          </p:nvSpPr>
          <p:spPr bwMode="auto">
            <a:xfrm>
              <a:off x="35052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9" name="Rectangle 8"/>
            <p:cNvSpPr/>
            <p:nvPr/>
          </p:nvSpPr>
          <p:spPr bwMode="auto">
            <a:xfrm>
              <a:off x="40386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0" name="Rectangle 9"/>
            <p:cNvSpPr/>
            <p:nvPr/>
          </p:nvSpPr>
          <p:spPr bwMode="auto">
            <a:xfrm>
              <a:off x="45720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1" name="Rectangle 10"/>
            <p:cNvSpPr/>
            <p:nvPr/>
          </p:nvSpPr>
          <p:spPr bwMode="auto">
            <a:xfrm>
              <a:off x="51054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2" name="Rectangle 11"/>
            <p:cNvSpPr/>
            <p:nvPr/>
          </p:nvSpPr>
          <p:spPr bwMode="auto">
            <a:xfrm>
              <a:off x="56388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3" name="Rectangle 12"/>
            <p:cNvSpPr/>
            <p:nvPr/>
          </p:nvSpPr>
          <p:spPr bwMode="auto">
            <a:xfrm>
              <a:off x="61722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4" name="Rectangle 13"/>
            <p:cNvSpPr/>
            <p:nvPr/>
          </p:nvSpPr>
          <p:spPr bwMode="auto">
            <a:xfrm>
              <a:off x="67056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5" name="Rectangle 14"/>
            <p:cNvSpPr/>
            <p:nvPr/>
          </p:nvSpPr>
          <p:spPr bwMode="auto">
            <a:xfrm>
              <a:off x="72390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6" name="Rectangle 15"/>
            <p:cNvSpPr/>
            <p:nvPr/>
          </p:nvSpPr>
          <p:spPr bwMode="auto">
            <a:xfrm>
              <a:off x="13716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7" name="Rectangle 16"/>
            <p:cNvSpPr/>
            <p:nvPr/>
          </p:nvSpPr>
          <p:spPr bwMode="auto">
            <a:xfrm>
              <a:off x="19050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8" name="Rectangle 17"/>
            <p:cNvSpPr/>
            <p:nvPr/>
          </p:nvSpPr>
          <p:spPr bwMode="auto">
            <a:xfrm>
              <a:off x="24384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9" name="Rectangle 18"/>
            <p:cNvSpPr/>
            <p:nvPr/>
          </p:nvSpPr>
          <p:spPr bwMode="auto">
            <a:xfrm>
              <a:off x="29718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0" name="Rectangle 19"/>
            <p:cNvSpPr/>
            <p:nvPr/>
          </p:nvSpPr>
          <p:spPr bwMode="auto">
            <a:xfrm>
              <a:off x="35052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1" name="Rectangle 20"/>
            <p:cNvSpPr/>
            <p:nvPr/>
          </p:nvSpPr>
          <p:spPr bwMode="auto">
            <a:xfrm>
              <a:off x="40386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2" name="Rectangle 21"/>
            <p:cNvSpPr/>
            <p:nvPr/>
          </p:nvSpPr>
          <p:spPr bwMode="auto">
            <a:xfrm>
              <a:off x="45720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3" name="Rectangle 22"/>
            <p:cNvSpPr/>
            <p:nvPr/>
          </p:nvSpPr>
          <p:spPr bwMode="auto">
            <a:xfrm>
              <a:off x="51054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4" name="Rectangle 23"/>
            <p:cNvSpPr/>
            <p:nvPr/>
          </p:nvSpPr>
          <p:spPr bwMode="auto">
            <a:xfrm>
              <a:off x="56388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5" name="Rectangle 24"/>
            <p:cNvSpPr/>
            <p:nvPr/>
          </p:nvSpPr>
          <p:spPr bwMode="auto">
            <a:xfrm>
              <a:off x="61722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6" name="Rectangle 25"/>
            <p:cNvSpPr/>
            <p:nvPr/>
          </p:nvSpPr>
          <p:spPr bwMode="auto">
            <a:xfrm>
              <a:off x="67056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7" name="Rectangle 26"/>
            <p:cNvSpPr/>
            <p:nvPr/>
          </p:nvSpPr>
          <p:spPr bwMode="auto">
            <a:xfrm>
              <a:off x="72390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8" name="Rectangle 27"/>
            <p:cNvSpPr/>
            <p:nvPr/>
          </p:nvSpPr>
          <p:spPr bwMode="auto">
            <a:xfrm>
              <a:off x="13716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9" name="Rectangle 28"/>
            <p:cNvSpPr/>
            <p:nvPr/>
          </p:nvSpPr>
          <p:spPr bwMode="auto">
            <a:xfrm>
              <a:off x="19050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0" name="Rectangle 29"/>
            <p:cNvSpPr/>
            <p:nvPr/>
          </p:nvSpPr>
          <p:spPr bwMode="auto">
            <a:xfrm>
              <a:off x="24384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1" name="Rectangle 30"/>
            <p:cNvSpPr/>
            <p:nvPr/>
          </p:nvSpPr>
          <p:spPr bwMode="auto">
            <a:xfrm>
              <a:off x="29718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2" name="Rectangle 31"/>
            <p:cNvSpPr/>
            <p:nvPr/>
          </p:nvSpPr>
          <p:spPr bwMode="auto">
            <a:xfrm>
              <a:off x="35052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3" name="Rectangle 32"/>
            <p:cNvSpPr/>
            <p:nvPr/>
          </p:nvSpPr>
          <p:spPr bwMode="auto">
            <a:xfrm>
              <a:off x="40386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4" name="Rectangle 33"/>
            <p:cNvSpPr/>
            <p:nvPr/>
          </p:nvSpPr>
          <p:spPr bwMode="auto">
            <a:xfrm>
              <a:off x="45720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5" name="Rectangle 34"/>
            <p:cNvSpPr/>
            <p:nvPr/>
          </p:nvSpPr>
          <p:spPr bwMode="auto">
            <a:xfrm>
              <a:off x="51054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6" name="Rectangle 35"/>
            <p:cNvSpPr/>
            <p:nvPr/>
          </p:nvSpPr>
          <p:spPr bwMode="auto">
            <a:xfrm>
              <a:off x="56388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7" name="Rectangle 36"/>
            <p:cNvSpPr/>
            <p:nvPr/>
          </p:nvSpPr>
          <p:spPr bwMode="auto">
            <a:xfrm>
              <a:off x="61722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8" name="Rectangle 37"/>
            <p:cNvSpPr/>
            <p:nvPr/>
          </p:nvSpPr>
          <p:spPr bwMode="auto">
            <a:xfrm>
              <a:off x="67056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9" name="Rectangle 38"/>
            <p:cNvSpPr/>
            <p:nvPr/>
          </p:nvSpPr>
          <p:spPr bwMode="auto">
            <a:xfrm>
              <a:off x="72390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0" name="Rectangle 39"/>
            <p:cNvSpPr/>
            <p:nvPr/>
          </p:nvSpPr>
          <p:spPr bwMode="auto">
            <a:xfrm>
              <a:off x="13716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1" name="Rectangle 40"/>
            <p:cNvSpPr/>
            <p:nvPr/>
          </p:nvSpPr>
          <p:spPr bwMode="auto">
            <a:xfrm>
              <a:off x="19050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2" name="Rectangle 41"/>
            <p:cNvSpPr/>
            <p:nvPr/>
          </p:nvSpPr>
          <p:spPr bwMode="auto">
            <a:xfrm>
              <a:off x="24384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3" name="Rectangle 42"/>
            <p:cNvSpPr/>
            <p:nvPr/>
          </p:nvSpPr>
          <p:spPr bwMode="auto">
            <a:xfrm>
              <a:off x="29718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4" name="Rectangle 43"/>
            <p:cNvSpPr/>
            <p:nvPr/>
          </p:nvSpPr>
          <p:spPr bwMode="auto">
            <a:xfrm>
              <a:off x="35052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5" name="Rectangle 44"/>
            <p:cNvSpPr/>
            <p:nvPr/>
          </p:nvSpPr>
          <p:spPr bwMode="auto">
            <a:xfrm>
              <a:off x="40386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6" name="Rectangle 45"/>
            <p:cNvSpPr/>
            <p:nvPr/>
          </p:nvSpPr>
          <p:spPr bwMode="auto">
            <a:xfrm>
              <a:off x="45720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7" name="Rectangle 46"/>
            <p:cNvSpPr/>
            <p:nvPr/>
          </p:nvSpPr>
          <p:spPr bwMode="auto">
            <a:xfrm>
              <a:off x="51054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8" name="Rectangle 47"/>
            <p:cNvSpPr/>
            <p:nvPr/>
          </p:nvSpPr>
          <p:spPr bwMode="auto">
            <a:xfrm>
              <a:off x="56388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9" name="Rectangle 48"/>
            <p:cNvSpPr/>
            <p:nvPr/>
          </p:nvSpPr>
          <p:spPr bwMode="auto">
            <a:xfrm>
              <a:off x="61722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50" name="Rectangle 49"/>
            <p:cNvSpPr/>
            <p:nvPr/>
          </p:nvSpPr>
          <p:spPr bwMode="auto">
            <a:xfrm>
              <a:off x="67056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51" name="Rectangle 50"/>
            <p:cNvSpPr/>
            <p:nvPr/>
          </p:nvSpPr>
          <p:spPr bwMode="auto">
            <a:xfrm>
              <a:off x="72390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</p:grpSp>
      <p:sp>
        <p:nvSpPr>
          <p:cNvPr id="59" name="Oval 58"/>
          <p:cNvSpPr/>
          <p:nvPr/>
        </p:nvSpPr>
        <p:spPr bwMode="auto">
          <a:xfrm>
            <a:off x="1447800" y="1447800"/>
            <a:ext cx="533400" cy="533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Gill Sans"/>
                <a:cs typeface="Gill Sans"/>
              </a:rPr>
              <a:t>x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609600" y="1447800"/>
            <a:ext cx="838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put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4114800" y="1371600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92100" algn="l"/>
                <a:tab pos="520700" algn="l"/>
              </a:tabLst>
            </a:pPr>
            <a:r>
              <a:rPr lang="en-US" sz="2400" b="0" i="1" kern="0" dirty="0">
                <a:solidFill>
                  <a:srgbClr val="000000"/>
                </a:solidFill>
                <a:latin typeface="Gill Sans"/>
                <a:cs typeface="Gill Sans"/>
              </a:rPr>
              <a:t>h</a:t>
            </a:r>
            <a:r>
              <a:rPr lang="en-US" sz="2400" b="0" i="1" kern="0" baseline="-25000" dirty="0">
                <a:solidFill>
                  <a:srgbClr val="000000"/>
                </a:solidFill>
                <a:latin typeface="Gill Sans"/>
                <a:cs typeface="Gill Sans"/>
              </a:rPr>
              <a:t>1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(</a:t>
            </a:r>
            <a:r>
              <a:rPr lang="en-US" sz="2400" b="0" i="1" kern="0" dirty="0">
                <a:solidFill>
                  <a:srgbClr val="000000"/>
                </a:solidFill>
                <a:latin typeface="Gill Sans"/>
                <a:cs typeface="Gill Sans"/>
              </a:rPr>
              <a:t>x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) = 2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4114800" y="1748135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92100" algn="l"/>
                <a:tab pos="520700" algn="l"/>
              </a:tabLst>
            </a:pPr>
            <a:r>
              <a:rPr lang="en-US" sz="2400" b="0" i="1" kern="0" dirty="0">
                <a:solidFill>
                  <a:srgbClr val="000000"/>
                </a:solidFill>
                <a:latin typeface="Gill Sans"/>
                <a:cs typeface="Gill Sans"/>
              </a:rPr>
              <a:t>h</a:t>
            </a:r>
            <a:r>
              <a:rPr lang="en-US" sz="2400" b="0" i="1" kern="0" baseline="-25000" dirty="0">
                <a:solidFill>
                  <a:srgbClr val="000000"/>
                </a:solidFill>
                <a:latin typeface="Gill Sans"/>
                <a:cs typeface="Gill Sans"/>
              </a:rPr>
              <a:t>2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(</a:t>
            </a:r>
            <a:r>
              <a:rPr lang="en-US" sz="2400" b="0" i="1" kern="0" dirty="0">
                <a:solidFill>
                  <a:srgbClr val="000000"/>
                </a:solidFill>
                <a:latin typeface="Gill Sans"/>
                <a:cs typeface="Gill Sans"/>
              </a:rPr>
              <a:t>x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) = 5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4114800" y="2129135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92100" algn="l"/>
                <a:tab pos="520700" algn="l"/>
              </a:tabLst>
            </a:pPr>
            <a:r>
              <a:rPr lang="en-US" sz="2400" b="0" i="1" kern="0" dirty="0">
                <a:solidFill>
                  <a:srgbClr val="000000"/>
                </a:solidFill>
                <a:latin typeface="Gill Sans"/>
                <a:cs typeface="Gill Sans"/>
              </a:rPr>
              <a:t>h</a:t>
            </a:r>
            <a:r>
              <a:rPr lang="en-US" sz="2400" b="0" i="1" kern="0" baseline="-25000" dirty="0">
                <a:solidFill>
                  <a:srgbClr val="000000"/>
                </a:solidFill>
                <a:latin typeface="Gill Sans"/>
                <a:cs typeface="Gill Sans"/>
              </a:rPr>
              <a:t>3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(</a:t>
            </a:r>
            <a:r>
              <a:rPr lang="en-US" sz="2400" b="0" i="1" kern="0" dirty="0">
                <a:solidFill>
                  <a:srgbClr val="000000"/>
                </a:solidFill>
                <a:latin typeface="Gill Sans"/>
                <a:cs typeface="Gill Sans"/>
              </a:rPr>
              <a:t>x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) = 11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cxnSp>
        <p:nvCxnSpPr>
          <p:cNvPr id="67" name="Straight Arrow Connector 66"/>
          <p:cNvCxnSpPr/>
          <p:nvPr/>
        </p:nvCxnSpPr>
        <p:spPr bwMode="auto">
          <a:xfrm>
            <a:off x="1752600" y="2133600"/>
            <a:ext cx="304800" cy="22860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 bwMode="auto">
          <a:xfrm>
            <a:off x="1752600" y="2133600"/>
            <a:ext cx="1905000" cy="28194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 bwMode="auto">
          <a:xfrm>
            <a:off x="1752600" y="2133600"/>
            <a:ext cx="5029200" cy="33528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4114800" y="2510135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92100" algn="l"/>
                <a:tab pos="520700" algn="l"/>
              </a:tabLst>
            </a:pPr>
            <a:r>
              <a:rPr lang="en-US" sz="2400" b="0" i="1" kern="0" dirty="0">
                <a:solidFill>
                  <a:srgbClr val="000000"/>
                </a:solidFill>
                <a:latin typeface="Gill Sans"/>
                <a:cs typeface="Gill Sans"/>
              </a:rPr>
              <a:t>h</a:t>
            </a:r>
            <a:r>
              <a:rPr lang="en-US" sz="2400" b="0" i="1" kern="0" baseline="-25000" dirty="0">
                <a:solidFill>
                  <a:srgbClr val="000000"/>
                </a:solidFill>
                <a:latin typeface="Gill Sans"/>
                <a:cs typeface="Gill Sans"/>
              </a:rPr>
              <a:t>4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(</a:t>
            </a:r>
            <a:r>
              <a:rPr lang="en-US" sz="2400" b="0" i="1" kern="0" dirty="0">
                <a:solidFill>
                  <a:srgbClr val="000000"/>
                </a:solidFill>
                <a:latin typeface="Gill Sans"/>
                <a:cs typeface="Gill Sans"/>
              </a:rPr>
              <a:t>x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) = 4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cxnSp>
        <p:nvCxnSpPr>
          <p:cNvPr id="71" name="Straight Arrow Connector 70"/>
          <p:cNvCxnSpPr/>
          <p:nvPr/>
        </p:nvCxnSpPr>
        <p:spPr bwMode="auto">
          <a:xfrm>
            <a:off x="1752600" y="2133600"/>
            <a:ext cx="1371600" cy="39624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2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Count-Min Sketches: put</a:t>
            </a:r>
          </a:p>
        </p:txBody>
      </p:sp>
    </p:spTree>
    <p:extLst>
      <p:ext uri="{BB962C8B-B14F-4D97-AF65-F5344CB8AC3E}">
        <p14:creationId xmlns:p14="http://schemas.microsoft.com/office/powerpoint/2010/main" val="71984549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60" grpId="0"/>
      <p:bldP spid="64" grpId="0"/>
      <p:bldP spid="65" grpId="0"/>
      <p:bldP spid="66" grpId="0"/>
      <p:bldP spid="70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roup 62"/>
          <p:cNvGrpSpPr/>
          <p:nvPr/>
        </p:nvGrpSpPr>
        <p:grpSpPr>
          <a:xfrm>
            <a:off x="1371600" y="4343400"/>
            <a:ext cx="6324600" cy="2057400"/>
            <a:chOff x="1371600" y="4343400"/>
            <a:chExt cx="6324600" cy="2057400"/>
          </a:xfrm>
        </p:grpSpPr>
        <p:sp>
          <p:nvSpPr>
            <p:cNvPr id="4" name="Rectangle 3"/>
            <p:cNvSpPr/>
            <p:nvPr/>
          </p:nvSpPr>
          <p:spPr bwMode="auto">
            <a:xfrm>
              <a:off x="13716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5" name="Rectangle 4"/>
            <p:cNvSpPr/>
            <p:nvPr/>
          </p:nvSpPr>
          <p:spPr bwMode="auto">
            <a:xfrm>
              <a:off x="19050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1</a:t>
              </a:r>
            </a:p>
          </p:txBody>
        </p:sp>
        <p:sp>
          <p:nvSpPr>
            <p:cNvPr id="6" name="Rectangle 5"/>
            <p:cNvSpPr/>
            <p:nvPr/>
          </p:nvSpPr>
          <p:spPr bwMode="auto">
            <a:xfrm>
              <a:off x="24384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7" name="Rectangle 6"/>
            <p:cNvSpPr/>
            <p:nvPr/>
          </p:nvSpPr>
          <p:spPr bwMode="auto">
            <a:xfrm>
              <a:off x="29718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8" name="Rectangle 7"/>
            <p:cNvSpPr/>
            <p:nvPr/>
          </p:nvSpPr>
          <p:spPr bwMode="auto">
            <a:xfrm>
              <a:off x="35052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9" name="Rectangle 8"/>
            <p:cNvSpPr/>
            <p:nvPr/>
          </p:nvSpPr>
          <p:spPr bwMode="auto">
            <a:xfrm>
              <a:off x="40386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0" name="Rectangle 9"/>
            <p:cNvSpPr/>
            <p:nvPr/>
          </p:nvSpPr>
          <p:spPr bwMode="auto">
            <a:xfrm>
              <a:off x="45720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1" name="Rectangle 10"/>
            <p:cNvSpPr/>
            <p:nvPr/>
          </p:nvSpPr>
          <p:spPr bwMode="auto">
            <a:xfrm>
              <a:off x="51054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2" name="Rectangle 11"/>
            <p:cNvSpPr/>
            <p:nvPr/>
          </p:nvSpPr>
          <p:spPr bwMode="auto">
            <a:xfrm>
              <a:off x="56388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3" name="Rectangle 12"/>
            <p:cNvSpPr/>
            <p:nvPr/>
          </p:nvSpPr>
          <p:spPr bwMode="auto">
            <a:xfrm>
              <a:off x="61722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4" name="Rectangle 13"/>
            <p:cNvSpPr/>
            <p:nvPr/>
          </p:nvSpPr>
          <p:spPr bwMode="auto">
            <a:xfrm>
              <a:off x="67056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5" name="Rectangle 14"/>
            <p:cNvSpPr/>
            <p:nvPr/>
          </p:nvSpPr>
          <p:spPr bwMode="auto">
            <a:xfrm>
              <a:off x="72390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6" name="Rectangle 15"/>
            <p:cNvSpPr/>
            <p:nvPr/>
          </p:nvSpPr>
          <p:spPr bwMode="auto">
            <a:xfrm>
              <a:off x="13716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7" name="Rectangle 16"/>
            <p:cNvSpPr/>
            <p:nvPr/>
          </p:nvSpPr>
          <p:spPr bwMode="auto">
            <a:xfrm>
              <a:off x="19050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8" name="Rectangle 17"/>
            <p:cNvSpPr/>
            <p:nvPr/>
          </p:nvSpPr>
          <p:spPr bwMode="auto">
            <a:xfrm>
              <a:off x="24384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9" name="Rectangle 18"/>
            <p:cNvSpPr/>
            <p:nvPr/>
          </p:nvSpPr>
          <p:spPr bwMode="auto">
            <a:xfrm>
              <a:off x="29718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0" name="Rectangle 19"/>
            <p:cNvSpPr/>
            <p:nvPr/>
          </p:nvSpPr>
          <p:spPr bwMode="auto">
            <a:xfrm>
              <a:off x="35052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1</a:t>
              </a:r>
            </a:p>
          </p:txBody>
        </p:sp>
        <p:sp>
          <p:nvSpPr>
            <p:cNvPr id="21" name="Rectangle 20"/>
            <p:cNvSpPr/>
            <p:nvPr/>
          </p:nvSpPr>
          <p:spPr bwMode="auto">
            <a:xfrm>
              <a:off x="40386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2" name="Rectangle 21"/>
            <p:cNvSpPr/>
            <p:nvPr/>
          </p:nvSpPr>
          <p:spPr bwMode="auto">
            <a:xfrm>
              <a:off x="45720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3" name="Rectangle 22"/>
            <p:cNvSpPr/>
            <p:nvPr/>
          </p:nvSpPr>
          <p:spPr bwMode="auto">
            <a:xfrm>
              <a:off x="51054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4" name="Rectangle 23"/>
            <p:cNvSpPr/>
            <p:nvPr/>
          </p:nvSpPr>
          <p:spPr bwMode="auto">
            <a:xfrm>
              <a:off x="56388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5" name="Rectangle 24"/>
            <p:cNvSpPr/>
            <p:nvPr/>
          </p:nvSpPr>
          <p:spPr bwMode="auto">
            <a:xfrm>
              <a:off x="61722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6" name="Rectangle 25"/>
            <p:cNvSpPr/>
            <p:nvPr/>
          </p:nvSpPr>
          <p:spPr bwMode="auto">
            <a:xfrm>
              <a:off x="67056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7" name="Rectangle 26"/>
            <p:cNvSpPr/>
            <p:nvPr/>
          </p:nvSpPr>
          <p:spPr bwMode="auto">
            <a:xfrm>
              <a:off x="72390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8" name="Rectangle 27"/>
            <p:cNvSpPr/>
            <p:nvPr/>
          </p:nvSpPr>
          <p:spPr bwMode="auto">
            <a:xfrm>
              <a:off x="13716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9" name="Rectangle 28"/>
            <p:cNvSpPr/>
            <p:nvPr/>
          </p:nvSpPr>
          <p:spPr bwMode="auto">
            <a:xfrm>
              <a:off x="19050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0" name="Rectangle 29"/>
            <p:cNvSpPr/>
            <p:nvPr/>
          </p:nvSpPr>
          <p:spPr bwMode="auto">
            <a:xfrm>
              <a:off x="24384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1" name="Rectangle 30"/>
            <p:cNvSpPr/>
            <p:nvPr/>
          </p:nvSpPr>
          <p:spPr bwMode="auto">
            <a:xfrm>
              <a:off x="29718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2" name="Rectangle 31"/>
            <p:cNvSpPr/>
            <p:nvPr/>
          </p:nvSpPr>
          <p:spPr bwMode="auto">
            <a:xfrm>
              <a:off x="35052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3" name="Rectangle 32"/>
            <p:cNvSpPr/>
            <p:nvPr/>
          </p:nvSpPr>
          <p:spPr bwMode="auto">
            <a:xfrm>
              <a:off x="40386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4" name="Rectangle 33"/>
            <p:cNvSpPr/>
            <p:nvPr/>
          </p:nvSpPr>
          <p:spPr bwMode="auto">
            <a:xfrm>
              <a:off x="45720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5" name="Rectangle 34"/>
            <p:cNvSpPr/>
            <p:nvPr/>
          </p:nvSpPr>
          <p:spPr bwMode="auto">
            <a:xfrm>
              <a:off x="51054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6" name="Rectangle 35"/>
            <p:cNvSpPr/>
            <p:nvPr/>
          </p:nvSpPr>
          <p:spPr bwMode="auto">
            <a:xfrm>
              <a:off x="56388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7" name="Rectangle 36"/>
            <p:cNvSpPr/>
            <p:nvPr/>
          </p:nvSpPr>
          <p:spPr bwMode="auto">
            <a:xfrm>
              <a:off x="61722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8" name="Rectangle 37"/>
            <p:cNvSpPr/>
            <p:nvPr/>
          </p:nvSpPr>
          <p:spPr bwMode="auto">
            <a:xfrm>
              <a:off x="67056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1</a:t>
              </a:r>
            </a:p>
          </p:txBody>
        </p:sp>
        <p:sp>
          <p:nvSpPr>
            <p:cNvPr id="39" name="Rectangle 38"/>
            <p:cNvSpPr/>
            <p:nvPr/>
          </p:nvSpPr>
          <p:spPr bwMode="auto">
            <a:xfrm>
              <a:off x="72390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0" name="Rectangle 39"/>
            <p:cNvSpPr/>
            <p:nvPr/>
          </p:nvSpPr>
          <p:spPr bwMode="auto">
            <a:xfrm>
              <a:off x="13716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1" name="Rectangle 40"/>
            <p:cNvSpPr/>
            <p:nvPr/>
          </p:nvSpPr>
          <p:spPr bwMode="auto">
            <a:xfrm>
              <a:off x="19050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2" name="Rectangle 41"/>
            <p:cNvSpPr/>
            <p:nvPr/>
          </p:nvSpPr>
          <p:spPr bwMode="auto">
            <a:xfrm>
              <a:off x="24384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3" name="Rectangle 42"/>
            <p:cNvSpPr/>
            <p:nvPr/>
          </p:nvSpPr>
          <p:spPr bwMode="auto">
            <a:xfrm>
              <a:off x="29718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1</a:t>
              </a:r>
            </a:p>
          </p:txBody>
        </p:sp>
        <p:sp>
          <p:nvSpPr>
            <p:cNvPr id="44" name="Rectangle 43"/>
            <p:cNvSpPr/>
            <p:nvPr/>
          </p:nvSpPr>
          <p:spPr bwMode="auto">
            <a:xfrm>
              <a:off x="35052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5" name="Rectangle 44"/>
            <p:cNvSpPr/>
            <p:nvPr/>
          </p:nvSpPr>
          <p:spPr bwMode="auto">
            <a:xfrm>
              <a:off x="40386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6" name="Rectangle 45"/>
            <p:cNvSpPr/>
            <p:nvPr/>
          </p:nvSpPr>
          <p:spPr bwMode="auto">
            <a:xfrm>
              <a:off x="45720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7" name="Rectangle 46"/>
            <p:cNvSpPr/>
            <p:nvPr/>
          </p:nvSpPr>
          <p:spPr bwMode="auto">
            <a:xfrm>
              <a:off x="51054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8" name="Rectangle 47"/>
            <p:cNvSpPr/>
            <p:nvPr/>
          </p:nvSpPr>
          <p:spPr bwMode="auto">
            <a:xfrm>
              <a:off x="56388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9" name="Rectangle 48"/>
            <p:cNvSpPr/>
            <p:nvPr/>
          </p:nvSpPr>
          <p:spPr bwMode="auto">
            <a:xfrm>
              <a:off x="61722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50" name="Rectangle 49"/>
            <p:cNvSpPr/>
            <p:nvPr/>
          </p:nvSpPr>
          <p:spPr bwMode="auto">
            <a:xfrm>
              <a:off x="67056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51" name="Rectangle 50"/>
            <p:cNvSpPr/>
            <p:nvPr/>
          </p:nvSpPr>
          <p:spPr bwMode="auto">
            <a:xfrm>
              <a:off x="72390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</p:grpSp>
      <p:sp>
        <p:nvSpPr>
          <p:cNvPr id="59" name="Oval 58"/>
          <p:cNvSpPr/>
          <p:nvPr/>
        </p:nvSpPr>
        <p:spPr bwMode="auto">
          <a:xfrm>
            <a:off x="1447800" y="1447800"/>
            <a:ext cx="533400" cy="533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Gill Sans"/>
                <a:cs typeface="Gill Sans"/>
              </a:rPr>
              <a:t>x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609600" y="1447800"/>
            <a:ext cx="838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put</a:t>
            </a:r>
          </a:p>
        </p:txBody>
      </p:sp>
      <p:sp>
        <p:nvSpPr>
          <p:cNvPr id="5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Count-Min Sketches: put</a:t>
            </a:r>
          </a:p>
        </p:txBody>
      </p:sp>
    </p:spTree>
    <p:extLst>
      <p:ext uri="{BB962C8B-B14F-4D97-AF65-F5344CB8AC3E}">
        <p14:creationId xmlns:p14="http://schemas.microsoft.com/office/powerpoint/2010/main" val="4205000547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roup 62"/>
          <p:cNvGrpSpPr/>
          <p:nvPr/>
        </p:nvGrpSpPr>
        <p:grpSpPr>
          <a:xfrm>
            <a:off x="1371600" y="4343400"/>
            <a:ext cx="6324600" cy="2057400"/>
            <a:chOff x="1371600" y="4343400"/>
            <a:chExt cx="6324600" cy="2057400"/>
          </a:xfrm>
        </p:grpSpPr>
        <p:sp>
          <p:nvSpPr>
            <p:cNvPr id="4" name="Rectangle 3"/>
            <p:cNvSpPr/>
            <p:nvPr/>
          </p:nvSpPr>
          <p:spPr bwMode="auto">
            <a:xfrm>
              <a:off x="13716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5" name="Rectangle 4"/>
            <p:cNvSpPr/>
            <p:nvPr/>
          </p:nvSpPr>
          <p:spPr bwMode="auto">
            <a:xfrm>
              <a:off x="19050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1</a:t>
              </a:r>
            </a:p>
          </p:txBody>
        </p:sp>
        <p:sp>
          <p:nvSpPr>
            <p:cNvPr id="6" name="Rectangle 5"/>
            <p:cNvSpPr/>
            <p:nvPr/>
          </p:nvSpPr>
          <p:spPr bwMode="auto">
            <a:xfrm>
              <a:off x="24384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7" name="Rectangle 6"/>
            <p:cNvSpPr/>
            <p:nvPr/>
          </p:nvSpPr>
          <p:spPr bwMode="auto">
            <a:xfrm>
              <a:off x="29718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8" name="Rectangle 7"/>
            <p:cNvSpPr/>
            <p:nvPr/>
          </p:nvSpPr>
          <p:spPr bwMode="auto">
            <a:xfrm>
              <a:off x="35052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9" name="Rectangle 8"/>
            <p:cNvSpPr/>
            <p:nvPr/>
          </p:nvSpPr>
          <p:spPr bwMode="auto">
            <a:xfrm>
              <a:off x="40386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0" name="Rectangle 9"/>
            <p:cNvSpPr/>
            <p:nvPr/>
          </p:nvSpPr>
          <p:spPr bwMode="auto">
            <a:xfrm>
              <a:off x="45720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1" name="Rectangle 10"/>
            <p:cNvSpPr/>
            <p:nvPr/>
          </p:nvSpPr>
          <p:spPr bwMode="auto">
            <a:xfrm>
              <a:off x="51054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2" name="Rectangle 11"/>
            <p:cNvSpPr/>
            <p:nvPr/>
          </p:nvSpPr>
          <p:spPr bwMode="auto">
            <a:xfrm>
              <a:off x="56388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3" name="Rectangle 12"/>
            <p:cNvSpPr/>
            <p:nvPr/>
          </p:nvSpPr>
          <p:spPr bwMode="auto">
            <a:xfrm>
              <a:off x="61722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4" name="Rectangle 13"/>
            <p:cNvSpPr/>
            <p:nvPr/>
          </p:nvSpPr>
          <p:spPr bwMode="auto">
            <a:xfrm>
              <a:off x="67056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5" name="Rectangle 14"/>
            <p:cNvSpPr/>
            <p:nvPr/>
          </p:nvSpPr>
          <p:spPr bwMode="auto">
            <a:xfrm>
              <a:off x="72390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6" name="Rectangle 15"/>
            <p:cNvSpPr/>
            <p:nvPr/>
          </p:nvSpPr>
          <p:spPr bwMode="auto">
            <a:xfrm>
              <a:off x="13716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7" name="Rectangle 16"/>
            <p:cNvSpPr/>
            <p:nvPr/>
          </p:nvSpPr>
          <p:spPr bwMode="auto">
            <a:xfrm>
              <a:off x="19050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8" name="Rectangle 17"/>
            <p:cNvSpPr/>
            <p:nvPr/>
          </p:nvSpPr>
          <p:spPr bwMode="auto">
            <a:xfrm>
              <a:off x="24384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9" name="Rectangle 18"/>
            <p:cNvSpPr/>
            <p:nvPr/>
          </p:nvSpPr>
          <p:spPr bwMode="auto">
            <a:xfrm>
              <a:off x="29718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0" name="Rectangle 19"/>
            <p:cNvSpPr/>
            <p:nvPr/>
          </p:nvSpPr>
          <p:spPr bwMode="auto">
            <a:xfrm>
              <a:off x="35052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1</a:t>
              </a:r>
            </a:p>
          </p:txBody>
        </p:sp>
        <p:sp>
          <p:nvSpPr>
            <p:cNvPr id="21" name="Rectangle 20"/>
            <p:cNvSpPr/>
            <p:nvPr/>
          </p:nvSpPr>
          <p:spPr bwMode="auto">
            <a:xfrm>
              <a:off x="40386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2" name="Rectangle 21"/>
            <p:cNvSpPr/>
            <p:nvPr/>
          </p:nvSpPr>
          <p:spPr bwMode="auto">
            <a:xfrm>
              <a:off x="45720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3" name="Rectangle 22"/>
            <p:cNvSpPr/>
            <p:nvPr/>
          </p:nvSpPr>
          <p:spPr bwMode="auto">
            <a:xfrm>
              <a:off x="51054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4" name="Rectangle 23"/>
            <p:cNvSpPr/>
            <p:nvPr/>
          </p:nvSpPr>
          <p:spPr bwMode="auto">
            <a:xfrm>
              <a:off x="56388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5" name="Rectangle 24"/>
            <p:cNvSpPr/>
            <p:nvPr/>
          </p:nvSpPr>
          <p:spPr bwMode="auto">
            <a:xfrm>
              <a:off x="61722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6" name="Rectangle 25"/>
            <p:cNvSpPr/>
            <p:nvPr/>
          </p:nvSpPr>
          <p:spPr bwMode="auto">
            <a:xfrm>
              <a:off x="67056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7" name="Rectangle 26"/>
            <p:cNvSpPr/>
            <p:nvPr/>
          </p:nvSpPr>
          <p:spPr bwMode="auto">
            <a:xfrm>
              <a:off x="72390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8" name="Rectangle 27"/>
            <p:cNvSpPr/>
            <p:nvPr/>
          </p:nvSpPr>
          <p:spPr bwMode="auto">
            <a:xfrm>
              <a:off x="13716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9" name="Rectangle 28"/>
            <p:cNvSpPr/>
            <p:nvPr/>
          </p:nvSpPr>
          <p:spPr bwMode="auto">
            <a:xfrm>
              <a:off x="19050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0" name="Rectangle 29"/>
            <p:cNvSpPr/>
            <p:nvPr/>
          </p:nvSpPr>
          <p:spPr bwMode="auto">
            <a:xfrm>
              <a:off x="24384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1" name="Rectangle 30"/>
            <p:cNvSpPr/>
            <p:nvPr/>
          </p:nvSpPr>
          <p:spPr bwMode="auto">
            <a:xfrm>
              <a:off x="29718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2" name="Rectangle 31"/>
            <p:cNvSpPr/>
            <p:nvPr/>
          </p:nvSpPr>
          <p:spPr bwMode="auto">
            <a:xfrm>
              <a:off x="35052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3" name="Rectangle 32"/>
            <p:cNvSpPr/>
            <p:nvPr/>
          </p:nvSpPr>
          <p:spPr bwMode="auto">
            <a:xfrm>
              <a:off x="40386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4" name="Rectangle 33"/>
            <p:cNvSpPr/>
            <p:nvPr/>
          </p:nvSpPr>
          <p:spPr bwMode="auto">
            <a:xfrm>
              <a:off x="45720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5" name="Rectangle 34"/>
            <p:cNvSpPr/>
            <p:nvPr/>
          </p:nvSpPr>
          <p:spPr bwMode="auto">
            <a:xfrm>
              <a:off x="51054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6" name="Rectangle 35"/>
            <p:cNvSpPr/>
            <p:nvPr/>
          </p:nvSpPr>
          <p:spPr bwMode="auto">
            <a:xfrm>
              <a:off x="56388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7" name="Rectangle 36"/>
            <p:cNvSpPr/>
            <p:nvPr/>
          </p:nvSpPr>
          <p:spPr bwMode="auto">
            <a:xfrm>
              <a:off x="61722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8" name="Rectangle 37"/>
            <p:cNvSpPr/>
            <p:nvPr/>
          </p:nvSpPr>
          <p:spPr bwMode="auto">
            <a:xfrm>
              <a:off x="67056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1</a:t>
              </a:r>
            </a:p>
          </p:txBody>
        </p:sp>
        <p:sp>
          <p:nvSpPr>
            <p:cNvPr id="39" name="Rectangle 38"/>
            <p:cNvSpPr/>
            <p:nvPr/>
          </p:nvSpPr>
          <p:spPr bwMode="auto">
            <a:xfrm>
              <a:off x="72390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0" name="Rectangle 39"/>
            <p:cNvSpPr/>
            <p:nvPr/>
          </p:nvSpPr>
          <p:spPr bwMode="auto">
            <a:xfrm>
              <a:off x="13716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1" name="Rectangle 40"/>
            <p:cNvSpPr/>
            <p:nvPr/>
          </p:nvSpPr>
          <p:spPr bwMode="auto">
            <a:xfrm>
              <a:off x="19050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2" name="Rectangle 41"/>
            <p:cNvSpPr/>
            <p:nvPr/>
          </p:nvSpPr>
          <p:spPr bwMode="auto">
            <a:xfrm>
              <a:off x="24384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3" name="Rectangle 42"/>
            <p:cNvSpPr/>
            <p:nvPr/>
          </p:nvSpPr>
          <p:spPr bwMode="auto">
            <a:xfrm>
              <a:off x="29718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1</a:t>
              </a:r>
            </a:p>
          </p:txBody>
        </p:sp>
        <p:sp>
          <p:nvSpPr>
            <p:cNvPr id="44" name="Rectangle 43"/>
            <p:cNvSpPr/>
            <p:nvPr/>
          </p:nvSpPr>
          <p:spPr bwMode="auto">
            <a:xfrm>
              <a:off x="35052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5" name="Rectangle 44"/>
            <p:cNvSpPr/>
            <p:nvPr/>
          </p:nvSpPr>
          <p:spPr bwMode="auto">
            <a:xfrm>
              <a:off x="40386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6" name="Rectangle 45"/>
            <p:cNvSpPr/>
            <p:nvPr/>
          </p:nvSpPr>
          <p:spPr bwMode="auto">
            <a:xfrm>
              <a:off x="45720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7" name="Rectangle 46"/>
            <p:cNvSpPr/>
            <p:nvPr/>
          </p:nvSpPr>
          <p:spPr bwMode="auto">
            <a:xfrm>
              <a:off x="51054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8" name="Rectangle 47"/>
            <p:cNvSpPr/>
            <p:nvPr/>
          </p:nvSpPr>
          <p:spPr bwMode="auto">
            <a:xfrm>
              <a:off x="56388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9" name="Rectangle 48"/>
            <p:cNvSpPr/>
            <p:nvPr/>
          </p:nvSpPr>
          <p:spPr bwMode="auto">
            <a:xfrm>
              <a:off x="61722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50" name="Rectangle 49"/>
            <p:cNvSpPr/>
            <p:nvPr/>
          </p:nvSpPr>
          <p:spPr bwMode="auto">
            <a:xfrm>
              <a:off x="67056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51" name="Rectangle 50"/>
            <p:cNvSpPr/>
            <p:nvPr/>
          </p:nvSpPr>
          <p:spPr bwMode="auto">
            <a:xfrm>
              <a:off x="72390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</p:grpSp>
      <p:sp>
        <p:nvSpPr>
          <p:cNvPr id="59" name="Oval 58"/>
          <p:cNvSpPr/>
          <p:nvPr/>
        </p:nvSpPr>
        <p:spPr bwMode="auto">
          <a:xfrm>
            <a:off x="1447800" y="1447800"/>
            <a:ext cx="533400" cy="533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Gill Sans"/>
                <a:cs typeface="Gill Sans"/>
              </a:rPr>
              <a:t>x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609600" y="1447800"/>
            <a:ext cx="838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put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4114800" y="1371600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92100" algn="l"/>
                <a:tab pos="520700" algn="l"/>
              </a:tabLst>
            </a:pPr>
            <a:r>
              <a:rPr lang="en-US" sz="2400" b="0" i="1" kern="0" dirty="0">
                <a:solidFill>
                  <a:srgbClr val="000000"/>
                </a:solidFill>
                <a:latin typeface="Gill Sans"/>
                <a:cs typeface="Gill Sans"/>
              </a:rPr>
              <a:t>h</a:t>
            </a:r>
            <a:r>
              <a:rPr lang="en-US" sz="2400" b="0" i="1" kern="0" baseline="-25000" dirty="0">
                <a:solidFill>
                  <a:srgbClr val="000000"/>
                </a:solidFill>
                <a:latin typeface="Gill Sans"/>
                <a:cs typeface="Gill Sans"/>
              </a:rPr>
              <a:t>1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(</a:t>
            </a:r>
            <a:r>
              <a:rPr lang="en-US" sz="2400" b="0" i="1" kern="0" dirty="0">
                <a:solidFill>
                  <a:srgbClr val="000000"/>
                </a:solidFill>
                <a:latin typeface="Gill Sans"/>
                <a:cs typeface="Gill Sans"/>
              </a:rPr>
              <a:t>x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) = 2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4114800" y="1748135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92100" algn="l"/>
                <a:tab pos="520700" algn="l"/>
              </a:tabLst>
            </a:pPr>
            <a:r>
              <a:rPr lang="en-US" sz="2400" b="0" i="1" kern="0" dirty="0">
                <a:solidFill>
                  <a:srgbClr val="000000"/>
                </a:solidFill>
                <a:latin typeface="Gill Sans"/>
                <a:cs typeface="Gill Sans"/>
              </a:rPr>
              <a:t>h</a:t>
            </a:r>
            <a:r>
              <a:rPr lang="en-US" sz="2400" b="0" i="1" kern="0" baseline="-25000" dirty="0">
                <a:solidFill>
                  <a:srgbClr val="000000"/>
                </a:solidFill>
                <a:latin typeface="Gill Sans"/>
                <a:cs typeface="Gill Sans"/>
              </a:rPr>
              <a:t>2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(</a:t>
            </a:r>
            <a:r>
              <a:rPr lang="en-US" sz="2400" b="0" i="1" kern="0" dirty="0">
                <a:solidFill>
                  <a:srgbClr val="000000"/>
                </a:solidFill>
                <a:latin typeface="Gill Sans"/>
                <a:cs typeface="Gill Sans"/>
              </a:rPr>
              <a:t>x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) = 5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4114800" y="2129135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92100" algn="l"/>
                <a:tab pos="520700" algn="l"/>
              </a:tabLst>
            </a:pPr>
            <a:r>
              <a:rPr lang="en-US" sz="2400" b="0" i="1" kern="0" dirty="0">
                <a:solidFill>
                  <a:srgbClr val="000000"/>
                </a:solidFill>
                <a:latin typeface="Gill Sans"/>
                <a:cs typeface="Gill Sans"/>
              </a:rPr>
              <a:t>h</a:t>
            </a:r>
            <a:r>
              <a:rPr lang="en-US" sz="2400" b="0" i="1" kern="0" baseline="-25000" dirty="0">
                <a:solidFill>
                  <a:srgbClr val="000000"/>
                </a:solidFill>
                <a:latin typeface="Gill Sans"/>
                <a:cs typeface="Gill Sans"/>
              </a:rPr>
              <a:t>3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(</a:t>
            </a:r>
            <a:r>
              <a:rPr lang="en-US" sz="2400" b="0" i="1" kern="0" dirty="0">
                <a:solidFill>
                  <a:srgbClr val="000000"/>
                </a:solidFill>
                <a:latin typeface="Gill Sans"/>
                <a:cs typeface="Gill Sans"/>
              </a:rPr>
              <a:t>x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) = 11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cxnSp>
        <p:nvCxnSpPr>
          <p:cNvPr id="67" name="Straight Arrow Connector 66"/>
          <p:cNvCxnSpPr/>
          <p:nvPr/>
        </p:nvCxnSpPr>
        <p:spPr bwMode="auto">
          <a:xfrm>
            <a:off x="1752600" y="2133600"/>
            <a:ext cx="304800" cy="22860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 bwMode="auto">
          <a:xfrm>
            <a:off x="1752600" y="2133600"/>
            <a:ext cx="1905000" cy="28194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 bwMode="auto">
          <a:xfrm>
            <a:off x="1752600" y="2133600"/>
            <a:ext cx="5029200" cy="33528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4114800" y="2510135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92100" algn="l"/>
                <a:tab pos="520700" algn="l"/>
              </a:tabLst>
            </a:pPr>
            <a:r>
              <a:rPr lang="en-US" sz="2400" b="0" i="1" kern="0" dirty="0">
                <a:solidFill>
                  <a:srgbClr val="000000"/>
                </a:solidFill>
                <a:latin typeface="Gill Sans"/>
                <a:cs typeface="Gill Sans"/>
              </a:rPr>
              <a:t>h</a:t>
            </a:r>
            <a:r>
              <a:rPr lang="en-US" sz="2400" b="0" i="1" kern="0" baseline="-25000" dirty="0">
                <a:solidFill>
                  <a:srgbClr val="000000"/>
                </a:solidFill>
                <a:latin typeface="Gill Sans"/>
                <a:cs typeface="Gill Sans"/>
              </a:rPr>
              <a:t>4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(</a:t>
            </a:r>
            <a:r>
              <a:rPr lang="en-US" sz="2400" b="0" i="1" kern="0" dirty="0">
                <a:solidFill>
                  <a:srgbClr val="000000"/>
                </a:solidFill>
                <a:latin typeface="Gill Sans"/>
                <a:cs typeface="Gill Sans"/>
              </a:rPr>
              <a:t>x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) = 4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cxnSp>
        <p:nvCxnSpPr>
          <p:cNvPr id="71" name="Straight Arrow Connector 70"/>
          <p:cNvCxnSpPr/>
          <p:nvPr/>
        </p:nvCxnSpPr>
        <p:spPr bwMode="auto">
          <a:xfrm>
            <a:off x="1752600" y="2133600"/>
            <a:ext cx="1371600" cy="39624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2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Count-Min Sketches: put</a:t>
            </a:r>
          </a:p>
        </p:txBody>
      </p:sp>
    </p:spTree>
    <p:extLst>
      <p:ext uri="{BB962C8B-B14F-4D97-AF65-F5344CB8AC3E}">
        <p14:creationId xmlns:p14="http://schemas.microsoft.com/office/powerpoint/2010/main" val="161244460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60" grpId="0"/>
      <p:bldP spid="64" grpId="0"/>
      <p:bldP spid="65" grpId="0"/>
      <p:bldP spid="66" grpId="0"/>
      <p:bldP spid="70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roup 62"/>
          <p:cNvGrpSpPr/>
          <p:nvPr/>
        </p:nvGrpSpPr>
        <p:grpSpPr>
          <a:xfrm>
            <a:off x="1371600" y="4343400"/>
            <a:ext cx="6324600" cy="2057400"/>
            <a:chOff x="1371600" y="4343400"/>
            <a:chExt cx="6324600" cy="2057400"/>
          </a:xfrm>
        </p:grpSpPr>
        <p:sp>
          <p:nvSpPr>
            <p:cNvPr id="4" name="Rectangle 3"/>
            <p:cNvSpPr/>
            <p:nvPr/>
          </p:nvSpPr>
          <p:spPr bwMode="auto">
            <a:xfrm>
              <a:off x="13716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5" name="Rectangle 4"/>
            <p:cNvSpPr/>
            <p:nvPr/>
          </p:nvSpPr>
          <p:spPr bwMode="auto">
            <a:xfrm>
              <a:off x="19050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2</a:t>
              </a:r>
            </a:p>
          </p:txBody>
        </p:sp>
        <p:sp>
          <p:nvSpPr>
            <p:cNvPr id="6" name="Rectangle 5"/>
            <p:cNvSpPr/>
            <p:nvPr/>
          </p:nvSpPr>
          <p:spPr bwMode="auto">
            <a:xfrm>
              <a:off x="24384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7" name="Rectangle 6"/>
            <p:cNvSpPr/>
            <p:nvPr/>
          </p:nvSpPr>
          <p:spPr bwMode="auto">
            <a:xfrm>
              <a:off x="29718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8" name="Rectangle 7"/>
            <p:cNvSpPr/>
            <p:nvPr/>
          </p:nvSpPr>
          <p:spPr bwMode="auto">
            <a:xfrm>
              <a:off x="35052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9" name="Rectangle 8"/>
            <p:cNvSpPr/>
            <p:nvPr/>
          </p:nvSpPr>
          <p:spPr bwMode="auto">
            <a:xfrm>
              <a:off x="40386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0" name="Rectangle 9"/>
            <p:cNvSpPr/>
            <p:nvPr/>
          </p:nvSpPr>
          <p:spPr bwMode="auto">
            <a:xfrm>
              <a:off x="45720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1" name="Rectangle 10"/>
            <p:cNvSpPr/>
            <p:nvPr/>
          </p:nvSpPr>
          <p:spPr bwMode="auto">
            <a:xfrm>
              <a:off x="51054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2" name="Rectangle 11"/>
            <p:cNvSpPr/>
            <p:nvPr/>
          </p:nvSpPr>
          <p:spPr bwMode="auto">
            <a:xfrm>
              <a:off x="56388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3" name="Rectangle 12"/>
            <p:cNvSpPr/>
            <p:nvPr/>
          </p:nvSpPr>
          <p:spPr bwMode="auto">
            <a:xfrm>
              <a:off x="61722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4" name="Rectangle 13"/>
            <p:cNvSpPr/>
            <p:nvPr/>
          </p:nvSpPr>
          <p:spPr bwMode="auto">
            <a:xfrm>
              <a:off x="67056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5" name="Rectangle 14"/>
            <p:cNvSpPr/>
            <p:nvPr/>
          </p:nvSpPr>
          <p:spPr bwMode="auto">
            <a:xfrm>
              <a:off x="72390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6" name="Rectangle 15"/>
            <p:cNvSpPr/>
            <p:nvPr/>
          </p:nvSpPr>
          <p:spPr bwMode="auto">
            <a:xfrm>
              <a:off x="13716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7" name="Rectangle 16"/>
            <p:cNvSpPr/>
            <p:nvPr/>
          </p:nvSpPr>
          <p:spPr bwMode="auto">
            <a:xfrm>
              <a:off x="19050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8" name="Rectangle 17"/>
            <p:cNvSpPr/>
            <p:nvPr/>
          </p:nvSpPr>
          <p:spPr bwMode="auto">
            <a:xfrm>
              <a:off x="24384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9" name="Rectangle 18"/>
            <p:cNvSpPr/>
            <p:nvPr/>
          </p:nvSpPr>
          <p:spPr bwMode="auto">
            <a:xfrm>
              <a:off x="29718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0" name="Rectangle 19"/>
            <p:cNvSpPr/>
            <p:nvPr/>
          </p:nvSpPr>
          <p:spPr bwMode="auto">
            <a:xfrm>
              <a:off x="35052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2</a:t>
              </a:r>
            </a:p>
          </p:txBody>
        </p:sp>
        <p:sp>
          <p:nvSpPr>
            <p:cNvPr id="21" name="Rectangle 20"/>
            <p:cNvSpPr/>
            <p:nvPr/>
          </p:nvSpPr>
          <p:spPr bwMode="auto">
            <a:xfrm>
              <a:off x="40386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2" name="Rectangle 21"/>
            <p:cNvSpPr/>
            <p:nvPr/>
          </p:nvSpPr>
          <p:spPr bwMode="auto">
            <a:xfrm>
              <a:off x="45720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3" name="Rectangle 22"/>
            <p:cNvSpPr/>
            <p:nvPr/>
          </p:nvSpPr>
          <p:spPr bwMode="auto">
            <a:xfrm>
              <a:off x="51054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4" name="Rectangle 23"/>
            <p:cNvSpPr/>
            <p:nvPr/>
          </p:nvSpPr>
          <p:spPr bwMode="auto">
            <a:xfrm>
              <a:off x="56388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5" name="Rectangle 24"/>
            <p:cNvSpPr/>
            <p:nvPr/>
          </p:nvSpPr>
          <p:spPr bwMode="auto">
            <a:xfrm>
              <a:off x="61722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6" name="Rectangle 25"/>
            <p:cNvSpPr/>
            <p:nvPr/>
          </p:nvSpPr>
          <p:spPr bwMode="auto">
            <a:xfrm>
              <a:off x="67056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7" name="Rectangle 26"/>
            <p:cNvSpPr/>
            <p:nvPr/>
          </p:nvSpPr>
          <p:spPr bwMode="auto">
            <a:xfrm>
              <a:off x="72390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8" name="Rectangle 27"/>
            <p:cNvSpPr/>
            <p:nvPr/>
          </p:nvSpPr>
          <p:spPr bwMode="auto">
            <a:xfrm>
              <a:off x="13716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9" name="Rectangle 28"/>
            <p:cNvSpPr/>
            <p:nvPr/>
          </p:nvSpPr>
          <p:spPr bwMode="auto">
            <a:xfrm>
              <a:off x="19050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0" name="Rectangle 29"/>
            <p:cNvSpPr/>
            <p:nvPr/>
          </p:nvSpPr>
          <p:spPr bwMode="auto">
            <a:xfrm>
              <a:off x="24384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1" name="Rectangle 30"/>
            <p:cNvSpPr/>
            <p:nvPr/>
          </p:nvSpPr>
          <p:spPr bwMode="auto">
            <a:xfrm>
              <a:off x="29718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2" name="Rectangle 31"/>
            <p:cNvSpPr/>
            <p:nvPr/>
          </p:nvSpPr>
          <p:spPr bwMode="auto">
            <a:xfrm>
              <a:off x="35052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3" name="Rectangle 32"/>
            <p:cNvSpPr/>
            <p:nvPr/>
          </p:nvSpPr>
          <p:spPr bwMode="auto">
            <a:xfrm>
              <a:off x="40386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4" name="Rectangle 33"/>
            <p:cNvSpPr/>
            <p:nvPr/>
          </p:nvSpPr>
          <p:spPr bwMode="auto">
            <a:xfrm>
              <a:off x="45720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5" name="Rectangle 34"/>
            <p:cNvSpPr/>
            <p:nvPr/>
          </p:nvSpPr>
          <p:spPr bwMode="auto">
            <a:xfrm>
              <a:off x="51054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6" name="Rectangle 35"/>
            <p:cNvSpPr/>
            <p:nvPr/>
          </p:nvSpPr>
          <p:spPr bwMode="auto">
            <a:xfrm>
              <a:off x="56388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7" name="Rectangle 36"/>
            <p:cNvSpPr/>
            <p:nvPr/>
          </p:nvSpPr>
          <p:spPr bwMode="auto">
            <a:xfrm>
              <a:off x="61722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8" name="Rectangle 37"/>
            <p:cNvSpPr/>
            <p:nvPr/>
          </p:nvSpPr>
          <p:spPr bwMode="auto">
            <a:xfrm>
              <a:off x="67056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2</a:t>
              </a:r>
            </a:p>
          </p:txBody>
        </p:sp>
        <p:sp>
          <p:nvSpPr>
            <p:cNvPr id="39" name="Rectangle 38"/>
            <p:cNvSpPr/>
            <p:nvPr/>
          </p:nvSpPr>
          <p:spPr bwMode="auto">
            <a:xfrm>
              <a:off x="72390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0" name="Rectangle 39"/>
            <p:cNvSpPr/>
            <p:nvPr/>
          </p:nvSpPr>
          <p:spPr bwMode="auto">
            <a:xfrm>
              <a:off x="13716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1" name="Rectangle 40"/>
            <p:cNvSpPr/>
            <p:nvPr/>
          </p:nvSpPr>
          <p:spPr bwMode="auto">
            <a:xfrm>
              <a:off x="19050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2" name="Rectangle 41"/>
            <p:cNvSpPr/>
            <p:nvPr/>
          </p:nvSpPr>
          <p:spPr bwMode="auto">
            <a:xfrm>
              <a:off x="24384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3" name="Rectangle 42"/>
            <p:cNvSpPr/>
            <p:nvPr/>
          </p:nvSpPr>
          <p:spPr bwMode="auto">
            <a:xfrm>
              <a:off x="29718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2</a:t>
              </a:r>
            </a:p>
          </p:txBody>
        </p:sp>
        <p:sp>
          <p:nvSpPr>
            <p:cNvPr id="44" name="Rectangle 43"/>
            <p:cNvSpPr/>
            <p:nvPr/>
          </p:nvSpPr>
          <p:spPr bwMode="auto">
            <a:xfrm>
              <a:off x="35052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5" name="Rectangle 44"/>
            <p:cNvSpPr/>
            <p:nvPr/>
          </p:nvSpPr>
          <p:spPr bwMode="auto">
            <a:xfrm>
              <a:off x="40386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6" name="Rectangle 45"/>
            <p:cNvSpPr/>
            <p:nvPr/>
          </p:nvSpPr>
          <p:spPr bwMode="auto">
            <a:xfrm>
              <a:off x="45720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7" name="Rectangle 46"/>
            <p:cNvSpPr/>
            <p:nvPr/>
          </p:nvSpPr>
          <p:spPr bwMode="auto">
            <a:xfrm>
              <a:off x="51054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8" name="Rectangle 47"/>
            <p:cNvSpPr/>
            <p:nvPr/>
          </p:nvSpPr>
          <p:spPr bwMode="auto">
            <a:xfrm>
              <a:off x="56388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9" name="Rectangle 48"/>
            <p:cNvSpPr/>
            <p:nvPr/>
          </p:nvSpPr>
          <p:spPr bwMode="auto">
            <a:xfrm>
              <a:off x="61722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50" name="Rectangle 49"/>
            <p:cNvSpPr/>
            <p:nvPr/>
          </p:nvSpPr>
          <p:spPr bwMode="auto">
            <a:xfrm>
              <a:off x="67056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51" name="Rectangle 50"/>
            <p:cNvSpPr/>
            <p:nvPr/>
          </p:nvSpPr>
          <p:spPr bwMode="auto">
            <a:xfrm>
              <a:off x="72390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</p:grpSp>
      <p:sp>
        <p:nvSpPr>
          <p:cNvPr id="59" name="Oval 58"/>
          <p:cNvSpPr/>
          <p:nvPr/>
        </p:nvSpPr>
        <p:spPr bwMode="auto">
          <a:xfrm>
            <a:off x="1447800" y="1447800"/>
            <a:ext cx="533400" cy="533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Gill Sans"/>
                <a:cs typeface="Gill Sans"/>
              </a:rPr>
              <a:t>x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609600" y="1447800"/>
            <a:ext cx="838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put</a:t>
            </a:r>
          </a:p>
        </p:txBody>
      </p:sp>
      <p:sp>
        <p:nvSpPr>
          <p:cNvPr id="5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Count-Min Sketches: put</a:t>
            </a:r>
          </a:p>
        </p:txBody>
      </p:sp>
    </p:spTree>
    <p:extLst>
      <p:ext uri="{BB962C8B-B14F-4D97-AF65-F5344CB8AC3E}">
        <p14:creationId xmlns:p14="http://schemas.microsoft.com/office/powerpoint/2010/main" val="799415244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roup 62"/>
          <p:cNvGrpSpPr/>
          <p:nvPr/>
        </p:nvGrpSpPr>
        <p:grpSpPr>
          <a:xfrm>
            <a:off x="1371600" y="4343400"/>
            <a:ext cx="6324600" cy="2057400"/>
            <a:chOff x="1371600" y="4343400"/>
            <a:chExt cx="6324600" cy="2057400"/>
          </a:xfrm>
        </p:grpSpPr>
        <p:sp>
          <p:nvSpPr>
            <p:cNvPr id="4" name="Rectangle 3"/>
            <p:cNvSpPr/>
            <p:nvPr/>
          </p:nvSpPr>
          <p:spPr bwMode="auto">
            <a:xfrm>
              <a:off x="13716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5" name="Rectangle 4"/>
            <p:cNvSpPr/>
            <p:nvPr/>
          </p:nvSpPr>
          <p:spPr bwMode="auto">
            <a:xfrm>
              <a:off x="19050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2</a:t>
              </a:r>
            </a:p>
          </p:txBody>
        </p:sp>
        <p:sp>
          <p:nvSpPr>
            <p:cNvPr id="6" name="Rectangle 5"/>
            <p:cNvSpPr/>
            <p:nvPr/>
          </p:nvSpPr>
          <p:spPr bwMode="auto">
            <a:xfrm>
              <a:off x="24384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7" name="Rectangle 6"/>
            <p:cNvSpPr/>
            <p:nvPr/>
          </p:nvSpPr>
          <p:spPr bwMode="auto">
            <a:xfrm>
              <a:off x="29718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8" name="Rectangle 7"/>
            <p:cNvSpPr/>
            <p:nvPr/>
          </p:nvSpPr>
          <p:spPr bwMode="auto">
            <a:xfrm>
              <a:off x="35052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9" name="Rectangle 8"/>
            <p:cNvSpPr/>
            <p:nvPr/>
          </p:nvSpPr>
          <p:spPr bwMode="auto">
            <a:xfrm>
              <a:off x="40386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0" name="Rectangle 9"/>
            <p:cNvSpPr/>
            <p:nvPr/>
          </p:nvSpPr>
          <p:spPr bwMode="auto">
            <a:xfrm>
              <a:off x="45720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1" name="Rectangle 10"/>
            <p:cNvSpPr/>
            <p:nvPr/>
          </p:nvSpPr>
          <p:spPr bwMode="auto">
            <a:xfrm>
              <a:off x="51054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2" name="Rectangle 11"/>
            <p:cNvSpPr/>
            <p:nvPr/>
          </p:nvSpPr>
          <p:spPr bwMode="auto">
            <a:xfrm>
              <a:off x="56388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3" name="Rectangle 12"/>
            <p:cNvSpPr/>
            <p:nvPr/>
          </p:nvSpPr>
          <p:spPr bwMode="auto">
            <a:xfrm>
              <a:off x="61722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4" name="Rectangle 13"/>
            <p:cNvSpPr/>
            <p:nvPr/>
          </p:nvSpPr>
          <p:spPr bwMode="auto">
            <a:xfrm>
              <a:off x="67056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5" name="Rectangle 14"/>
            <p:cNvSpPr/>
            <p:nvPr/>
          </p:nvSpPr>
          <p:spPr bwMode="auto">
            <a:xfrm>
              <a:off x="72390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6" name="Rectangle 15"/>
            <p:cNvSpPr/>
            <p:nvPr/>
          </p:nvSpPr>
          <p:spPr bwMode="auto">
            <a:xfrm>
              <a:off x="13716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7" name="Rectangle 16"/>
            <p:cNvSpPr/>
            <p:nvPr/>
          </p:nvSpPr>
          <p:spPr bwMode="auto">
            <a:xfrm>
              <a:off x="19050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8" name="Rectangle 17"/>
            <p:cNvSpPr/>
            <p:nvPr/>
          </p:nvSpPr>
          <p:spPr bwMode="auto">
            <a:xfrm>
              <a:off x="24384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9" name="Rectangle 18"/>
            <p:cNvSpPr/>
            <p:nvPr/>
          </p:nvSpPr>
          <p:spPr bwMode="auto">
            <a:xfrm>
              <a:off x="29718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0" name="Rectangle 19"/>
            <p:cNvSpPr/>
            <p:nvPr/>
          </p:nvSpPr>
          <p:spPr bwMode="auto">
            <a:xfrm>
              <a:off x="35052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2</a:t>
              </a:r>
            </a:p>
          </p:txBody>
        </p:sp>
        <p:sp>
          <p:nvSpPr>
            <p:cNvPr id="21" name="Rectangle 20"/>
            <p:cNvSpPr/>
            <p:nvPr/>
          </p:nvSpPr>
          <p:spPr bwMode="auto">
            <a:xfrm>
              <a:off x="40386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2" name="Rectangle 21"/>
            <p:cNvSpPr/>
            <p:nvPr/>
          </p:nvSpPr>
          <p:spPr bwMode="auto">
            <a:xfrm>
              <a:off x="45720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3" name="Rectangle 22"/>
            <p:cNvSpPr/>
            <p:nvPr/>
          </p:nvSpPr>
          <p:spPr bwMode="auto">
            <a:xfrm>
              <a:off x="51054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4" name="Rectangle 23"/>
            <p:cNvSpPr/>
            <p:nvPr/>
          </p:nvSpPr>
          <p:spPr bwMode="auto">
            <a:xfrm>
              <a:off x="56388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5" name="Rectangle 24"/>
            <p:cNvSpPr/>
            <p:nvPr/>
          </p:nvSpPr>
          <p:spPr bwMode="auto">
            <a:xfrm>
              <a:off x="61722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6" name="Rectangle 25"/>
            <p:cNvSpPr/>
            <p:nvPr/>
          </p:nvSpPr>
          <p:spPr bwMode="auto">
            <a:xfrm>
              <a:off x="67056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7" name="Rectangle 26"/>
            <p:cNvSpPr/>
            <p:nvPr/>
          </p:nvSpPr>
          <p:spPr bwMode="auto">
            <a:xfrm>
              <a:off x="72390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8" name="Rectangle 27"/>
            <p:cNvSpPr/>
            <p:nvPr/>
          </p:nvSpPr>
          <p:spPr bwMode="auto">
            <a:xfrm>
              <a:off x="13716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9" name="Rectangle 28"/>
            <p:cNvSpPr/>
            <p:nvPr/>
          </p:nvSpPr>
          <p:spPr bwMode="auto">
            <a:xfrm>
              <a:off x="19050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0" name="Rectangle 29"/>
            <p:cNvSpPr/>
            <p:nvPr/>
          </p:nvSpPr>
          <p:spPr bwMode="auto">
            <a:xfrm>
              <a:off x="24384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1" name="Rectangle 30"/>
            <p:cNvSpPr/>
            <p:nvPr/>
          </p:nvSpPr>
          <p:spPr bwMode="auto">
            <a:xfrm>
              <a:off x="29718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2" name="Rectangle 31"/>
            <p:cNvSpPr/>
            <p:nvPr/>
          </p:nvSpPr>
          <p:spPr bwMode="auto">
            <a:xfrm>
              <a:off x="35052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3" name="Rectangle 32"/>
            <p:cNvSpPr/>
            <p:nvPr/>
          </p:nvSpPr>
          <p:spPr bwMode="auto">
            <a:xfrm>
              <a:off x="40386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4" name="Rectangle 33"/>
            <p:cNvSpPr/>
            <p:nvPr/>
          </p:nvSpPr>
          <p:spPr bwMode="auto">
            <a:xfrm>
              <a:off x="45720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5" name="Rectangle 34"/>
            <p:cNvSpPr/>
            <p:nvPr/>
          </p:nvSpPr>
          <p:spPr bwMode="auto">
            <a:xfrm>
              <a:off x="51054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6" name="Rectangle 35"/>
            <p:cNvSpPr/>
            <p:nvPr/>
          </p:nvSpPr>
          <p:spPr bwMode="auto">
            <a:xfrm>
              <a:off x="56388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7" name="Rectangle 36"/>
            <p:cNvSpPr/>
            <p:nvPr/>
          </p:nvSpPr>
          <p:spPr bwMode="auto">
            <a:xfrm>
              <a:off x="61722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8" name="Rectangle 37"/>
            <p:cNvSpPr/>
            <p:nvPr/>
          </p:nvSpPr>
          <p:spPr bwMode="auto">
            <a:xfrm>
              <a:off x="67056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2</a:t>
              </a:r>
            </a:p>
          </p:txBody>
        </p:sp>
        <p:sp>
          <p:nvSpPr>
            <p:cNvPr id="39" name="Rectangle 38"/>
            <p:cNvSpPr/>
            <p:nvPr/>
          </p:nvSpPr>
          <p:spPr bwMode="auto">
            <a:xfrm>
              <a:off x="72390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0" name="Rectangle 39"/>
            <p:cNvSpPr/>
            <p:nvPr/>
          </p:nvSpPr>
          <p:spPr bwMode="auto">
            <a:xfrm>
              <a:off x="13716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1" name="Rectangle 40"/>
            <p:cNvSpPr/>
            <p:nvPr/>
          </p:nvSpPr>
          <p:spPr bwMode="auto">
            <a:xfrm>
              <a:off x="19050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2" name="Rectangle 41"/>
            <p:cNvSpPr/>
            <p:nvPr/>
          </p:nvSpPr>
          <p:spPr bwMode="auto">
            <a:xfrm>
              <a:off x="24384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3" name="Rectangle 42"/>
            <p:cNvSpPr/>
            <p:nvPr/>
          </p:nvSpPr>
          <p:spPr bwMode="auto">
            <a:xfrm>
              <a:off x="29718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2</a:t>
              </a:r>
            </a:p>
          </p:txBody>
        </p:sp>
        <p:sp>
          <p:nvSpPr>
            <p:cNvPr id="44" name="Rectangle 43"/>
            <p:cNvSpPr/>
            <p:nvPr/>
          </p:nvSpPr>
          <p:spPr bwMode="auto">
            <a:xfrm>
              <a:off x="35052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5" name="Rectangle 44"/>
            <p:cNvSpPr/>
            <p:nvPr/>
          </p:nvSpPr>
          <p:spPr bwMode="auto">
            <a:xfrm>
              <a:off x="40386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6" name="Rectangle 45"/>
            <p:cNvSpPr/>
            <p:nvPr/>
          </p:nvSpPr>
          <p:spPr bwMode="auto">
            <a:xfrm>
              <a:off x="45720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7" name="Rectangle 46"/>
            <p:cNvSpPr/>
            <p:nvPr/>
          </p:nvSpPr>
          <p:spPr bwMode="auto">
            <a:xfrm>
              <a:off x="51054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8" name="Rectangle 47"/>
            <p:cNvSpPr/>
            <p:nvPr/>
          </p:nvSpPr>
          <p:spPr bwMode="auto">
            <a:xfrm>
              <a:off x="56388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9" name="Rectangle 48"/>
            <p:cNvSpPr/>
            <p:nvPr/>
          </p:nvSpPr>
          <p:spPr bwMode="auto">
            <a:xfrm>
              <a:off x="61722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50" name="Rectangle 49"/>
            <p:cNvSpPr/>
            <p:nvPr/>
          </p:nvSpPr>
          <p:spPr bwMode="auto">
            <a:xfrm>
              <a:off x="67056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51" name="Rectangle 50"/>
            <p:cNvSpPr/>
            <p:nvPr/>
          </p:nvSpPr>
          <p:spPr bwMode="auto">
            <a:xfrm>
              <a:off x="72390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</p:grpSp>
      <p:sp>
        <p:nvSpPr>
          <p:cNvPr id="59" name="Oval 58"/>
          <p:cNvSpPr/>
          <p:nvPr/>
        </p:nvSpPr>
        <p:spPr bwMode="auto">
          <a:xfrm>
            <a:off x="1447800" y="1447800"/>
            <a:ext cx="533400" cy="533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Gill Sans"/>
                <a:cs typeface="Gill Sans"/>
              </a:rPr>
              <a:t>y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609600" y="1447800"/>
            <a:ext cx="838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put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4114800" y="1371600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92100" algn="l"/>
                <a:tab pos="520700" algn="l"/>
              </a:tabLst>
            </a:pPr>
            <a:r>
              <a:rPr lang="en-US" sz="2400" b="0" i="1" kern="0" dirty="0">
                <a:solidFill>
                  <a:srgbClr val="000000"/>
                </a:solidFill>
                <a:latin typeface="Gill Sans"/>
                <a:cs typeface="Gill Sans"/>
              </a:rPr>
              <a:t>h</a:t>
            </a:r>
            <a:r>
              <a:rPr lang="en-US" sz="2400" b="0" i="1" kern="0" baseline="-25000" dirty="0">
                <a:solidFill>
                  <a:srgbClr val="000000"/>
                </a:solidFill>
                <a:latin typeface="Gill Sans"/>
                <a:cs typeface="Gill Sans"/>
              </a:rPr>
              <a:t>1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(</a:t>
            </a:r>
            <a:r>
              <a:rPr lang="en-US" sz="2400" b="0" i="1" kern="0" dirty="0">
                <a:solidFill>
                  <a:srgbClr val="000000"/>
                </a:solidFill>
                <a:latin typeface="Gill Sans"/>
                <a:cs typeface="Gill Sans"/>
              </a:rPr>
              <a:t>y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) = 6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4114800" y="1748135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92100" algn="l"/>
                <a:tab pos="520700" algn="l"/>
              </a:tabLst>
            </a:pPr>
            <a:r>
              <a:rPr lang="en-US" sz="2400" b="0" i="1" kern="0" dirty="0">
                <a:solidFill>
                  <a:srgbClr val="000000"/>
                </a:solidFill>
                <a:latin typeface="Gill Sans"/>
                <a:cs typeface="Gill Sans"/>
              </a:rPr>
              <a:t>h</a:t>
            </a:r>
            <a:r>
              <a:rPr lang="en-US" sz="2400" b="0" i="1" kern="0" baseline="-25000" dirty="0">
                <a:solidFill>
                  <a:srgbClr val="000000"/>
                </a:solidFill>
                <a:latin typeface="Gill Sans"/>
                <a:cs typeface="Gill Sans"/>
              </a:rPr>
              <a:t>2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(</a:t>
            </a:r>
            <a:r>
              <a:rPr lang="en-US" sz="2400" b="0" i="1" kern="0" dirty="0">
                <a:solidFill>
                  <a:srgbClr val="000000"/>
                </a:solidFill>
                <a:latin typeface="Gill Sans"/>
                <a:cs typeface="Gill Sans"/>
              </a:rPr>
              <a:t>y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) = 5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4114800" y="2129135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92100" algn="l"/>
                <a:tab pos="520700" algn="l"/>
              </a:tabLst>
            </a:pPr>
            <a:r>
              <a:rPr lang="en-US" sz="2400" b="0" i="1" kern="0" dirty="0">
                <a:solidFill>
                  <a:srgbClr val="000000"/>
                </a:solidFill>
                <a:latin typeface="Gill Sans"/>
                <a:cs typeface="Gill Sans"/>
              </a:rPr>
              <a:t>h</a:t>
            </a:r>
            <a:r>
              <a:rPr lang="en-US" sz="2400" b="0" i="1" kern="0" baseline="-25000" dirty="0">
                <a:solidFill>
                  <a:srgbClr val="000000"/>
                </a:solidFill>
                <a:latin typeface="Gill Sans"/>
                <a:cs typeface="Gill Sans"/>
              </a:rPr>
              <a:t>3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(</a:t>
            </a:r>
            <a:r>
              <a:rPr lang="en-US" sz="2400" b="0" i="1" kern="0" dirty="0">
                <a:solidFill>
                  <a:srgbClr val="000000"/>
                </a:solidFill>
                <a:latin typeface="Gill Sans"/>
                <a:cs typeface="Gill Sans"/>
              </a:rPr>
              <a:t>y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) = 12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cxnSp>
        <p:nvCxnSpPr>
          <p:cNvPr id="67" name="Straight Arrow Connector 66"/>
          <p:cNvCxnSpPr/>
          <p:nvPr/>
        </p:nvCxnSpPr>
        <p:spPr bwMode="auto">
          <a:xfrm>
            <a:off x="1752600" y="2133600"/>
            <a:ext cx="2362200" cy="22860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 bwMode="auto">
          <a:xfrm>
            <a:off x="1752600" y="2133600"/>
            <a:ext cx="1905000" cy="28194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 bwMode="auto">
          <a:xfrm>
            <a:off x="1752600" y="2133600"/>
            <a:ext cx="5562600" cy="33528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4114800" y="2510135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92100" algn="l"/>
                <a:tab pos="520700" algn="l"/>
              </a:tabLst>
            </a:pPr>
            <a:r>
              <a:rPr lang="en-US" sz="2400" b="0" i="1" kern="0" dirty="0">
                <a:solidFill>
                  <a:srgbClr val="000000"/>
                </a:solidFill>
                <a:latin typeface="Gill Sans"/>
                <a:cs typeface="Gill Sans"/>
              </a:rPr>
              <a:t>h</a:t>
            </a:r>
            <a:r>
              <a:rPr lang="en-US" sz="2400" b="0" i="1" kern="0" baseline="-25000" dirty="0">
                <a:solidFill>
                  <a:srgbClr val="000000"/>
                </a:solidFill>
                <a:latin typeface="Gill Sans"/>
                <a:cs typeface="Gill Sans"/>
              </a:rPr>
              <a:t>4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(</a:t>
            </a:r>
            <a:r>
              <a:rPr lang="en-US" sz="2400" b="0" i="1" kern="0" dirty="0">
                <a:solidFill>
                  <a:srgbClr val="000000"/>
                </a:solidFill>
                <a:latin typeface="Gill Sans"/>
                <a:cs typeface="Gill Sans"/>
              </a:rPr>
              <a:t>y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) = 2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cxnSp>
        <p:nvCxnSpPr>
          <p:cNvPr id="71" name="Straight Arrow Connector 70"/>
          <p:cNvCxnSpPr/>
          <p:nvPr/>
        </p:nvCxnSpPr>
        <p:spPr bwMode="auto">
          <a:xfrm>
            <a:off x="1752600" y="2133600"/>
            <a:ext cx="304800" cy="38862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2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Count-Min Sketches: put</a:t>
            </a:r>
          </a:p>
        </p:txBody>
      </p:sp>
    </p:spTree>
    <p:extLst>
      <p:ext uri="{BB962C8B-B14F-4D97-AF65-F5344CB8AC3E}">
        <p14:creationId xmlns:p14="http://schemas.microsoft.com/office/powerpoint/2010/main" val="149430782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60" grpId="0"/>
      <p:bldP spid="64" grpId="0"/>
      <p:bldP spid="65" grpId="0"/>
      <p:bldP spid="66" grpId="0"/>
      <p:bldP spid="7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raine-le-Château_JPG02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0" y="6611938"/>
            <a:ext cx="40386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/>
              <a:t>Source: Wikipedia (River)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81000" y="5791200"/>
            <a:ext cx="7086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92100" algn="l"/>
                <a:tab pos="520700" algn="l"/>
              </a:tabLst>
            </a:pPr>
            <a:r>
              <a:rPr lang="en-US" sz="3600" b="0" dirty="0">
                <a:latin typeface="Gill Sans"/>
                <a:cs typeface="Gill Sans"/>
              </a:rPr>
              <a:t>Stream Processing Frameworks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0" y="68580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latin typeface="Gill Sans"/>
                <a:cs typeface="Gill Sans"/>
              </a:rPr>
              <a:t>             Spark </a:t>
            </a:r>
            <a:r>
              <a:rPr lang="en-US" sz="3600" b="0" i="1" kern="0" dirty="0">
                <a:latin typeface="Gill Sans"/>
                <a:cs typeface="Gill Sans"/>
              </a:rPr>
              <a:t>Structured</a:t>
            </a:r>
            <a:r>
              <a:rPr lang="en-US" sz="3600" b="0" kern="0" dirty="0">
                <a:latin typeface="Gill Sans"/>
                <a:cs typeface="Gill Sans"/>
              </a:rPr>
              <a:t> Streaming</a:t>
            </a:r>
          </a:p>
        </p:txBody>
      </p:sp>
    </p:spTree>
    <p:extLst>
      <p:ext uri="{BB962C8B-B14F-4D97-AF65-F5344CB8AC3E}">
        <p14:creationId xmlns:p14="http://schemas.microsoft.com/office/powerpoint/2010/main" val="977316611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roup 62"/>
          <p:cNvGrpSpPr/>
          <p:nvPr/>
        </p:nvGrpSpPr>
        <p:grpSpPr>
          <a:xfrm>
            <a:off x="1371600" y="4343400"/>
            <a:ext cx="6324600" cy="2057400"/>
            <a:chOff x="1371600" y="4343400"/>
            <a:chExt cx="6324600" cy="2057400"/>
          </a:xfrm>
        </p:grpSpPr>
        <p:sp>
          <p:nvSpPr>
            <p:cNvPr id="4" name="Rectangle 3"/>
            <p:cNvSpPr/>
            <p:nvPr/>
          </p:nvSpPr>
          <p:spPr bwMode="auto">
            <a:xfrm>
              <a:off x="13716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5" name="Rectangle 4"/>
            <p:cNvSpPr/>
            <p:nvPr/>
          </p:nvSpPr>
          <p:spPr bwMode="auto">
            <a:xfrm>
              <a:off x="19050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2</a:t>
              </a:r>
            </a:p>
          </p:txBody>
        </p:sp>
        <p:sp>
          <p:nvSpPr>
            <p:cNvPr id="6" name="Rectangle 5"/>
            <p:cNvSpPr/>
            <p:nvPr/>
          </p:nvSpPr>
          <p:spPr bwMode="auto">
            <a:xfrm>
              <a:off x="24384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7" name="Rectangle 6"/>
            <p:cNvSpPr/>
            <p:nvPr/>
          </p:nvSpPr>
          <p:spPr bwMode="auto">
            <a:xfrm>
              <a:off x="29718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8" name="Rectangle 7"/>
            <p:cNvSpPr/>
            <p:nvPr/>
          </p:nvSpPr>
          <p:spPr bwMode="auto">
            <a:xfrm>
              <a:off x="35052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9" name="Rectangle 8"/>
            <p:cNvSpPr/>
            <p:nvPr/>
          </p:nvSpPr>
          <p:spPr bwMode="auto">
            <a:xfrm>
              <a:off x="40386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1</a:t>
              </a:r>
            </a:p>
          </p:txBody>
        </p:sp>
        <p:sp>
          <p:nvSpPr>
            <p:cNvPr id="10" name="Rectangle 9"/>
            <p:cNvSpPr/>
            <p:nvPr/>
          </p:nvSpPr>
          <p:spPr bwMode="auto">
            <a:xfrm>
              <a:off x="45720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1" name="Rectangle 10"/>
            <p:cNvSpPr/>
            <p:nvPr/>
          </p:nvSpPr>
          <p:spPr bwMode="auto">
            <a:xfrm>
              <a:off x="51054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2" name="Rectangle 11"/>
            <p:cNvSpPr/>
            <p:nvPr/>
          </p:nvSpPr>
          <p:spPr bwMode="auto">
            <a:xfrm>
              <a:off x="56388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3" name="Rectangle 12"/>
            <p:cNvSpPr/>
            <p:nvPr/>
          </p:nvSpPr>
          <p:spPr bwMode="auto">
            <a:xfrm>
              <a:off x="61722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4" name="Rectangle 13"/>
            <p:cNvSpPr/>
            <p:nvPr/>
          </p:nvSpPr>
          <p:spPr bwMode="auto">
            <a:xfrm>
              <a:off x="67056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5" name="Rectangle 14"/>
            <p:cNvSpPr/>
            <p:nvPr/>
          </p:nvSpPr>
          <p:spPr bwMode="auto">
            <a:xfrm>
              <a:off x="72390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6" name="Rectangle 15"/>
            <p:cNvSpPr/>
            <p:nvPr/>
          </p:nvSpPr>
          <p:spPr bwMode="auto">
            <a:xfrm>
              <a:off x="13716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7" name="Rectangle 16"/>
            <p:cNvSpPr/>
            <p:nvPr/>
          </p:nvSpPr>
          <p:spPr bwMode="auto">
            <a:xfrm>
              <a:off x="19050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8" name="Rectangle 17"/>
            <p:cNvSpPr/>
            <p:nvPr/>
          </p:nvSpPr>
          <p:spPr bwMode="auto">
            <a:xfrm>
              <a:off x="24384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9" name="Rectangle 18"/>
            <p:cNvSpPr/>
            <p:nvPr/>
          </p:nvSpPr>
          <p:spPr bwMode="auto">
            <a:xfrm>
              <a:off x="29718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0" name="Rectangle 19"/>
            <p:cNvSpPr/>
            <p:nvPr/>
          </p:nvSpPr>
          <p:spPr bwMode="auto">
            <a:xfrm>
              <a:off x="35052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3</a:t>
              </a:r>
            </a:p>
          </p:txBody>
        </p:sp>
        <p:sp>
          <p:nvSpPr>
            <p:cNvPr id="21" name="Rectangle 20"/>
            <p:cNvSpPr/>
            <p:nvPr/>
          </p:nvSpPr>
          <p:spPr bwMode="auto">
            <a:xfrm>
              <a:off x="40386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2" name="Rectangle 21"/>
            <p:cNvSpPr/>
            <p:nvPr/>
          </p:nvSpPr>
          <p:spPr bwMode="auto">
            <a:xfrm>
              <a:off x="45720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3" name="Rectangle 22"/>
            <p:cNvSpPr/>
            <p:nvPr/>
          </p:nvSpPr>
          <p:spPr bwMode="auto">
            <a:xfrm>
              <a:off x="51054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4" name="Rectangle 23"/>
            <p:cNvSpPr/>
            <p:nvPr/>
          </p:nvSpPr>
          <p:spPr bwMode="auto">
            <a:xfrm>
              <a:off x="56388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5" name="Rectangle 24"/>
            <p:cNvSpPr/>
            <p:nvPr/>
          </p:nvSpPr>
          <p:spPr bwMode="auto">
            <a:xfrm>
              <a:off x="61722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6" name="Rectangle 25"/>
            <p:cNvSpPr/>
            <p:nvPr/>
          </p:nvSpPr>
          <p:spPr bwMode="auto">
            <a:xfrm>
              <a:off x="67056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7" name="Rectangle 26"/>
            <p:cNvSpPr/>
            <p:nvPr/>
          </p:nvSpPr>
          <p:spPr bwMode="auto">
            <a:xfrm>
              <a:off x="72390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8" name="Rectangle 27"/>
            <p:cNvSpPr/>
            <p:nvPr/>
          </p:nvSpPr>
          <p:spPr bwMode="auto">
            <a:xfrm>
              <a:off x="13716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9" name="Rectangle 28"/>
            <p:cNvSpPr/>
            <p:nvPr/>
          </p:nvSpPr>
          <p:spPr bwMode="auto">
            <a:xfrm>
              <a:off x="19050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0" name="Rectangle 29"/>
            <p:cNvSpPr/>
            <p:nvPr/>
          </p:nvSpPr>
          <p:spPr bwMode="auto">
            <a:xfrm>
              <a:off x="24384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1" name="Rectangle 30"/>
            <p:cNvSpPr/>
            <p:nvPr/>
          </p:nvSpPr>
          <p:spPr bwMode="auto">
            <a:xfrm>
              <a:off x="29718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2" name="Rectangle 31"/>
            <p:cNvSpPr/>
            <p:nvPr/>
          </p:nvSpPr>
          <p:spPr bwMode="auto">
            <a:xfrm>
              <a:off x="35052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3" name="Rectangle 32"/>
            <p:cNvSpPr/>
            <p:nvPr/>
          </p:nvSpPr>
          <p:spPr bwMode="auto">
            <a:xfrm>
              <a:off x="40386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4" name="Rectangle 33"/>
            <p:cNvSpPr/>
            <p:nvPr/>
          </p:nvSpPr>
          <p:spPr bwMode="auto">
            <a:xfrm>
              <a:off x="45720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5" name="Rectangle 34"/>
            <p:cNvSpPr/>
            <p:nvPr/>
          </p:nvSpPr>
          <p:spPr bwMode="auto">
            <a:xfrm>
              <a:off x="51054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6" name="Rectangle 35"/>
            <p:cNvSpPr/>
            <p:nvPr/>
          </p:nvSpPr>
          <p:spPr bwMode="auto">
            <a:xfrm>
              <a:off x="56388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7" name="Rectangle 36"/>
            <p:cNvSpPr/>
            <p:nvPr/>
          </p:nvSpPr>
          <p:spPr bwMode="auto">
            <a:xfrm>
              <a:off x="61722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8" name="Rectangle 37"/>
            <p:cNvSpPr/>
            <p:nvPr/>
          </p:nvSpPr>
          <p:spPr bwMode="auto">
            <a:xfrm>
              <a:off x="67056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2</a:t>
              </a:r>
            </a:p>
          </p:txBody>
        </p:sp>
        <p:sp>
          <p:nvSpPr>
            <p:cNvPr id="39" name="Rectangle 38"/>
            <p:cNvSpPr/>
            <p:nvPr/>
          </p:nvSpPr>
          <p:spPr bwMode="auto">
            <a:xfrm>
              <a:off x="72390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1</a:t>
              </a:r>
            </a:p>
          </p:txBody>
        </p:sp>
        <p:sp>
          <p:nvSpPr>
            <p:cNvPr id="40" name="Rectangle 39"/>
            <p:cNvSpPr/>
            <p:nvPr/>
          </p:nvSpPr>
          <p:spPr bwMode="auto">
            <a:xfrm>
              <a:off x="13716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1" name="Rectangle 40"/>
            <p:cNvSpPr/>
            <p:nvPr/>
          </p:nvSpPr>
          <p:spPr bwMode="auto">
            <a:xfrm>
              <a:off x="19050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1</a:t>
              </a:r>
            </a:p>
          </p:txBody>
        </p:sp>
        <p:sp>
          <p:nvSpPr>
            <p:cNvPr id="42" name="Rectangle 41"/>
            <p:cNvSpPr/>
            <p:nvPr/>
          </p:nvSpPr>
          <p:spPr bwMode="auto">
            <a:xfrm>
              <a:off x="24384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3" name="Rectangle 42"/>
            <p:cNvSpPr/>
            <p:nvPr/>
          </p:nvSpPr>
          <p:spPr bwMode="auto">
            <a:xfrm>
              <a:off x="29718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2</a:t>
              </a:r>
            </a:p>
          </p:txBody>
        </p:sp>
        <p:sp>
          <p:nvSpPr>
            <p:cNvPr id="44" name="Rectangle 43"/>
            <p:cNvSpPr/>
            <p:nvPr/>
          </p:nvSpPr>
          <p:spPr bwMode="auto">
            <a:xfrm>
              <a:off x="35052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5" name="Rectangle 44"/>
            <p:cNvSpPr/>
            <p:nvPr/>
          </p:nvSpPr>
          <p:spPr bwMode="auto">
            <a:xfrm>
              <a:off x="40386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6" name="Rectangle 45"/>
            <p:cNvSpPr/>
            <p:nvPr/>
          </p:nvSpPr>
          <p:spPr bwMode="auto">
            <a:xfrm>
              <a:off x="45720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7" name="Rectangle 46"/>
            <p:cNvSpPr/>
            <p:nvPr/>
          </p:nvSpPr>
          <p:spPr bwMode="auto">
            <a:xfrm>
              <a:off x="51054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8" name="Rectangle 47"/>
            <p:cNvSpPr/>
            <p:nvPr/>
          </p:nvSpPr>
          <p:spPr bwMode="auto">
            <a:xfrm>
              <a:off x="56388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9" name="Rectangle 48"/>
            <p:cNvSpPr/>
            <p:nvPr/>
          </p:nvSpPr>
          <p:spPr bwMode="auto">
            <a:xfrm>
              <a:off x="61722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50" name="Rectangle 49"/>
            <p:cNvSpPr/>
            <p:nvPr/>
          </p:nvSpPr>
          <p:spPr bwMode="auto">
            <a:xfrm>
              <a:off x="67056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51" name="Rectangle 50"/>
            <p:cNvSpPr/>
            <p:nvPr/>
          </p:nvSpPr>
          <p:spPr bwMode="auto">
            <a:xfrm>
              <a:off x="72390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</p:grpSp>
      <p:sp>
        <p:nvSpPr>
          <p:cNvPr id="59" name="Oval 58"/>
          <p:cNvSpPr/>
          <p:nvPr/>
        </p:nvSpPr>
        <p:spPr bwMode="auto">
          <a:xfrm>
            <a:off x="1447800" y="1447800"/>
            <a:ext cx="533400" cy="533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Gill Sans"/>
                <a:cs typeface="Gill Sans"/>
              </a:rPr>
              <a:t>y</a:t>
            </a:r>
            <a:endParaRPr kumimoji="0" lang="en-US" sz="2400" b="0" i="1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609600" y="1447800"/>
            <a:ext cx="838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put</a:t>
            </a:r>
          </a:p>
        </p:txBody>
      </p:sp>
      <p:sp>
        <p:nvSpPr>
          <p:cNvPr id="5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Count-Min Sketches: put</a:t>
            </a:r>
          </a:p>
        </p:txBody>
      </p:sp>
    </p:spTree>
    <p:extLst>
      <p:ext uri="{BB962C8B-B14F-4D97-AF65-F5344CB8AC3E}">
        <p14:creationId xmlns:p14="http://schemas.microsoft.com/office/powerpoint/2010/main" val="3636409982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roup 62"/>
          <p:cNvGrpSpPr/>
          <p:nvPr/>
        </p:nvGrpSpPr>
        <p:grpSpPr>
          <a:xfrm>
            <a:off x="1371600" y="4343400"/>
            <a:ext cx="6324600" cy="2057400"/>
            <a:chOff x="1371600" y="4343400"/>
            <a:chExt cx="6324600" cy="2057400"/>
          </a:xfrm>
        </p:grpSpPr>
        <p:sp>
          <p:nvSpPr>
            <p:cNvPr id="4" name="Rectangle 3"/>
            <p:cNvSpPr/>
            <p:nvPr/>
          </p:nvSpPr>
          <p:spPr bwMode="auto">
            <a:xfrm>
              <a:off x="13716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5" name="Rectangle 4"/>
            <p:cNvSpPr/>
            <p:nvPr/>
          </p:nvSpPr>
          <p:spPr bwMode="auto">
            <a:xfrm>
              <a:off x="19050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2</a:t>
              </a:r>
            </a:p>
          </p:txBody>
        </p:sp>
        <p:sp>
          <p:nvSpPr>
            <p:cNvPr id="6" name="Rectangle 5"/>
            <p:cNvSpPr/>
            <p:nvPr/>
          </p:nvSpPr>
          <p:spPr bwMode="auto">
            <a:xfrm>
              <a:off x="24384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7" name="Rectangle 6"/>
            <p:cNvSpPr/>
            <p:nvPr/>
          </p:nvSpPr>
          <p:spPr bwMode="auto">
            <a:xfrm>
              <a:off x="29718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8" name="Rectangle 7"/>
            <p:cNvSpPr/>
            <p:nvPr/>
          </p:nvSpPr>
          <p:spPr bwMode="auto">
            <a:xfrm>
              <a:off x="35052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9" name="Rectangle 8"/>
            <p:cNvSpPr/>
            <p:nvPr/>
          </p:nvSpPr>
          <p:spPr bwMode="auto">
            <a:xfrm>
              <a:off x="40386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1</a:t>
              </a:r>
            </a:p>
          </p:txBody>
        </p:sp>
        <p:sp>
          <p:nvSpPr>
            <p:cNvPr id="10" name="Rectangle 9"/>
            <p:cNvSpPr/>
            <p:nvPr/>
          </p:nvSpPr>
          <p:spPr bwMode="auto">
            <a:xfrm>
              <a:off x="45720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1" name="Rectangle 10"/>
            <p:cNvSpPr/>
            <p:nvPr/>
          </p:nvSpPr>
          <p:spPr bwMode="auto">
            <a:xfrm>
              <a:off x="51054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2" name="Rectangle 11"/>
            <p:cNvSpPr/>
            <p:nvPr/>
          </p:nvSpPr>
          <p:spPr bwMode="auto">
            <a:xfrm>
              <a:off x="56388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3" name="Rectangle 12"/>
            <p:cNvSpPr/>
            <p:nvPr/>
          </p:nvSpPr>
          <p:spPr bwMode="auto">
            <a:xfrm>
              <a:off x="61722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4" name="Rectangle 13"/>
            <p:cNvSpPr/>
            <p:nvPr/>
          </p:nvSpPr>
          <p:spPr bwMode="auto">
            <a:xfrm>
              <a:off x="67056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5" name="Rectangle 14"/>
            <p:cNvSpPr/>
            <p:nvPr/>
          </p:nvSpPr>
          <p:spPr bwMode="auto">
            <a:xfrm>
              <a:off x="72390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6" name="Rectangle 15"/>
            <p:cNvSpPr/>
            <p:nvPr/>
          </p:nvSpPr>
          <p:spPr bwMode="auto">
            <a:xfrm>
              <a:off x="13716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7" name="Rectangle 16"/>
            <p:cNvSpPr/>
            <p:nvPr/>
          </p:nvSpPr>
          <p:spPr bwMode="auto">
            <a:xfrm>
              <a:off x="19050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8" name="Rectangle 17"/>
            <p:cNvSpPr/>
            <p:nvPr/>
          </p:nvSpPr>
          <p:spPr bwMode="auto">
            <a:xfrm>
              <a:off x="24384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9" name="Rectangle 18"/>
            <p:cNvSpPr/>
            <p:nvPr/>
          </p:nvSpPr>
          <p:spPr bwMode="auto">
            <a:xfrm>
              <a:off x="29718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0" name="Rectangle 19"/>
            <p:cNvSpPr/>
            <p:nvPr/>
          </p:nvSpPr>
          <p:spPr bwMode="auto">
            <a:xfrm>
              <a:off x="35052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3</a:t>
              </a:r>
            </a:p>
          </p:txBody>
        </p:sp>
        <p:sp>
          <p:nvSpPr>
            <p:cNvPr id="21" name="Rectangle 20"/>
            <p:cNvSpPr/>
            <p:nvPr/>
          </p:nvSpPr>
          <p:spPr bwMode="auto">
            <a:xfrm>
              <a:off x="40386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2" name="Rectangle 21"/>
            <p:cNvSpPr/>
            <p:nvPr/>
          </p:nvSpPr>
          <p:spPr bwMode="auto">
            <a:xfrm>
              <a:off x="45720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3" name="Rectangle 22"/>
            <p:cNvSpPr/>
            <p:nvPr/>
          </p:nvSpPr>
          <p:spPr bwMode="auto">
            <a:xfrm>
              <a:off x="51054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4" name="Rectangle 23"/>
            <p:cNvSpPr/>
            <p:nvPr/>
          </p:nvSpPr>
          <p:spPr bwMode="auto">
            <a:xfrm>
              <a:off x="56388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5" name="Rectangle 24"/>
            <p:cNvSpPr/>
            <p:nvPr/>
          </p:nvSpPr>
          <p:spPr bwMode="auto">
            <a:xfrm>
              <a:off x="61722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6" name="Rectangle 25"/>
            <p:cNvSpPr/>
            <p:nvPr/>
          </p:nvSpPr>
          <p:spPr bwMode="auto">
            <a:xfrm>
              <a:off x="67056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7" name="Rectangle 26"/>
            <p:cNvSpPr/>
            <p:nvPr/>
          </p:nvSpPr>
          <p:spPr bwMode="auto">
            <a:xfrm>
              <a:off x="72390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8" name="Rectangle 27"/>
            <p:cNvSpPr/>
            <p:nvPr/>
          </p:nvSpPr>
          <p:spPr bwMode="auto">
            <a:xfrm>
              <a:off x="13716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9" name="Rectangle 28"/>
            <p:cNvSpPr/>
            <p:nvPr/>
          </p:nvSpPr>
          <p:spPr bwMode="auto">
            <a:xfrm>
              <a:off x="19050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0" name="Rectangle 29"/>
            <p:cNvSpPr/>
            <p:nvPr/>
          </p:nvSpPr>
          <p:spPr bwMode="auto">
            <a:xfrm>
              <a:off x="24384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1" name="Rectangle 30"/>
            <p:cNvSpPr/>
            <p:nvPr/>
          </p:nvSpPr>
          <p:spPr bwMode="auto">
            <a:xfrm>
              <a:off x="29718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2" name="Rectangle 31"/>
            <p:cNvSpPr/>
            <p:nvPr/>
          </p:nvSpPr>
          <p:spPr bwMode="auto">
            <a:xfrm>
              <a:off x="35052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3" name="Rectangle 32"/>
            <p:cNvSpPr/>
            <p:nvPr/>
          </p:nvSpPr>
          <p:spPr bwMode="auto">
            <a:xfrm>
              <a:off x="40386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4" name="Rectangle 33"/>
            <p:cNvSpPr/>
            <p:nvPr/>
          </p:nvSpPr>
          <p:spPr bwMode="auto">
            <a:xfrm>
              <a:off x="45720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5" name="Rectangle 34"/>
            <p:cNvSpPr/>
            <p:nvPr/>
          </p:nvSpPr>
          <p:spPr bwMode="auto">
            <a:xfrm>
              <a:off x="51054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6" name="Rectangle 35"/>
            <p:cNvSpPr/>
            <p:nvPr/>
          </p:nvSpPr>
          <p:spPr bwMode="auto">
            <a:xfrm>
              <a:off x="56388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7" name="Rectangle 36"/>
            <p:cNvSpPr/>
            <p:nvPr/>
          </p:nvSpPr>
          <p:spPr bwMode="auto">
            <a:xfrm>
              <a:off x="61722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8" name="Rectangle 37"/>
            <p:cNvSpPr/>
            <p:nvPr/>
          </p:nvSpPr>
          <p:spPr bwMode="auto">
            <a:xfrm>
              <a:off x="67056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2</a:t>
              </a:r>
            </a:p>
          </p:txBody>
        </p:sp>
        <p:sp>
          <p:nvSpPr>
            <p:cNvPr id="39" name="Rectangle 38"/>
            <p:cNvSpPr/>
            <p:nvPr/>
          </p:nvSpPr>
          <p:spPr bwMode="auto">
            <a:xfrm>
              <a:off x="72390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1</a:t>
              </a:r>
            </a:p>
          </p:txBody>
        </p:sp>
        <p:sp>
          <p:nvSpPr>
            <p:cNvPr id="40" name="Rectangle 39"/>
            <p:cNvSpPr/>
            <p:nvPr/>
          </p:nvSpPr>
          <p:spPr bwMode="auto">
            <a:xfrm>
              <a:off x="13716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1" name="Rectangle 40"/>
            <p:cNvSpPr/>
            <p:nvPr/>
          </p:nvSpPr>
          <p:spPr bwMode="auto">
            <a:xfrm>
              <a:off x="19050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1</a:t>
              </a:r>
            </a:p>
          </p:txBody>
        </p:sp>
        <p:sp>
          <p:nvSpPr>
            <p:cNvPr id="42" name="Rectangle 41"/>
            <p:cNvSpPr/>
            <p:nvPr/>
          </p:nvSpPr>
          <p:spPr bwMode="auto">
            <a:xfrm>
              <a:off x="24384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3" name="Rectangle 42"/>
            <p:cNvSpPr/>
            <p:nvPr/>
          </p:nvSpPr>
          <p:spPr bwMode="auto">
            <a:xfrm>
              <a:off x="29718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2</a:t>
              </a:r>
            </a:p>
          </p:txBody>
        </p:sp>
        <p:sp>
          <p:nvSpPr>
            <p:cNvPr id="44" name="Rectangle 43"/>
            <p:cNvSpPr/>
            <p:nvPr/>
          </p:nvSpPr>
          <p:spPr bwMode="auto">
            <a:xfrm>
              <a:off x="35052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5" name="Rectangle 44"/>
            <p:cNvSpPr/>
            <p:nvPr/>
          </p:nvSpPr>
          <p:spPr bwMode="auto">
            <a:xfrm>
              <a:off x="40386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6" name="Rectangle 45"/>
            <p:cNvSpPr/>
            <p:nvPr/>
          </p:nvSpPr>
          <p:spPr bwMode="auto">
            <a:xfrm>
              <a:off x="45720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7" name="Rectangle 46"/>
            <p:cNvSpPr/>
            <p:nvPr/>
          </p:nvSpPr>
          <p:spPr bwMode="auto">
            <a:xfrm>
              <a:off x="51054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8" name="Rectangle 47"/>
            <p:cNvSpPr/>
            <p:nvPr/>
          </p:nvSpPr>
          <p:spPr bwMode="auto">
            <a:xfrm>
              <a:off x="56388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9" name="Rectangle 48"/>
            <p:cNvSpPr/>
            <p:nvPr/>
          </p:nvSpPr>
          <p:spPr bwMode="auto">
            <a:xfrm>
              <a:off x="61722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50" name="Rectangle 49"/>
            <p:cNvSpPr/>
            <p:nvPr/>
          </p:nvSpPr>
          <p:spPr bwMode="auto">
            <a:xfrm>
              <a:off x="67056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51" name="Rectangle 50"/>
            <p:cNvSpPr/>
            <p:nvPr/>
          </p:nvSpPr>
          <p:spPr bwMode="auto">
            <a:xfrm>
              <a:off x="72390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</p:grpSp>
      <p:sp>
        <p:nvSpPr>
          <p:cNvPr id="54" name="Oval 53"/>
          <p:cNvSpPr/>
          <p:nvPr/>
        </p:nvSpPr>
        <p:spPr bwMode="auto">
          <a:xfrm>
            <a:off x="1447800" y="1447800"/>
            <a:ext cx="533400" cy="533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Gill Sans"/>
                <a:cs typeface="Gill Sans"/>
              </a:rPr>
              <a:t>x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609600" y="1447800"/>
            <a:ext cx="838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get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4114800" y="1371600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92100" algn="l"/>
                <a:tab pos="520700" algn="l"/>
              </a:tabLst>
            </a:pPr>
            <a:r>
              <a:rPr lang="en-US" sz="2400" b="0" i="1" kern="0" dirty="0">
                <a:solidFill>
                  <a:srgbClr val="000000"/>
                </a:solidFill>
                <a:latin typeface="Gill Sans"/>
                <a:cs typeface="Gill Sans"/>
              </a:rPr>
              <a:t>h</a:t>
            </a:r>
            <a:r>
              <a:rPr lang="en-US" sz="2400" b="0" i="1" kern="0" baseline="-25000" dirty="0">
                <a:solidFill>
                  <a:srgbClr val="000000"/>
                </a:solidFill>
                <a:latin typeface="Gill Sans"/>
                <a:cs typeface="Gill Sans"/>
              </a:rPr>
              <a:t>1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(</a:t>
            </a:r>
            <a:r>
              <a:rPr lang="en-US" sz="2400" b="0" i="1" kern="0" dirty="0">
                <a:solidFill>
                  <a:srgbClr val="000000"/>
                </a:solidFill>
                <a:latin typeface="Gill Sans"/>
                <a:cs typeface="Gill Sans"/>
              </a:rPr>
              <a:t>x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) = 2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4114800" y="1748135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92100" algn="l"/>
                <a:tab pos="520700" algn="l"/>
              </a:tabLst>
            </a:pPr>
            <a:r>
              <a:rPr lang="en-US" sz="2400" b="0" i="1" kern="0" dirty="0">
                <a:solidFill>
                  <a:srgbClr val="000000"/>
                </a:solidFill>
                <a:latin typeface="Gill Sans"/>
                <a:cs typeface="Gill Sans"/>
              </a:rPr>
              <a:t>h</a:t>
            </a:r>
            <a:r>
              <a:rPr lang="en-US" sz="2400" b="0" i="1" kern="0" baseline="-25000" dirty="0">
                <a:solidFill>
                  <a:srgbClr val="000000"/>
                </a:solidFill>
                <a:latin typeface="Gill Sans"/>
                <a:cs typeface="Gill Sans"/>
              </a:rPr>
              <a:t>2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(</a:t>
            </a:r>
            <a:r>
              <a:rPr lang="en-US" sz="2400" b="0" i="1" kern="0" dirty="0">
                <a:solidFill>
                  <a:srgbClr val="000000"/>
                </a:solidFill>
                <a:latin typeface="Gill Sans"/>
                <a:cs typeface="Gill Sans"/>
              </a:rPr>
              <a:t>x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) = 5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4114800" y="2129135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92100" algn="l"/>
                <a:tab pos="520700" algn="l"/>
              </a:tabLst>
            </a:pPr>
            <a:r>
              <a:rPr lang="en-US" sz="2400" b="0" i="1" kern="0" dirty="0">
                <a:solidFill>
                  <a:srgbClr val="000000"/>
                </a:solidFill>
                <a:latin typeface="Gill Sans"/>
                <a:cs typeface="Gill Sans"/>
              </a:rPr>
              <a:t>h</a:t>
            </a:r>
            <a:r>
              <a:rPr lang="en-US" sz="2400" b="0" i="1" kern="0" baseline="-25000" dirty="0">
                <a:solidFill>
                  <a:srgbClr val="000000"/>
                </a:solidFill>
                <a:latin typeface="Gill Sans"/>
                <a:cs typeface="Gill Sans"/>
              </a:rPr>
              <a:t>3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(</a:t>
            </a:r>
            <a:r>
              <a:rPr lang="en-US" sz="2400" b="0" i="1" kern="0" dirty="0">
                <a:solidFill>
                  <a:srgbClr val="000000"/>
                </a:solidFill>
                <a:latin typeface="Gill Sans"/>
                <a:cs typeface="Gill Sans"/>
              </a:rPr>
              <a:t>x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) = 11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cxnSp>
        <p:nvCxnSpPr>
          <p:cNvPr id="61" name="Straight Arrow Connector 60"/>
          <p:cNvCxnSpPr/>
          <p:nvPr/>
        </p:nvCxnSpPr>
        <p:spPr bwMode="auto">
          <a:xfrm>
            <a:off x="1752600" y="2133600"/>
            <a:ext cx="304800" cy="22860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 bwMode="auto">
          <a:xfrm>
            <a:off x="1752600" y="2133600"/>
            <a:ext cx="1905000" cy="28194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 bwMode="auto">
          <a:xfrm>
            <a:off x="1752600" y="2133600"/>
            <a:ext cx="5029200" cy="33528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4114800" y="2510135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92100" algn="l"/>
                <a:tab pos="520700" algn="l"/>
              </a:tabLst>
            </a:pPr>
            <a:r>
              <a:rPr lang="en-US" sz="2400" b="0" i="1" kern="0" dirty="0">
                <a:solidFill>
                  <a:srgbClr val="000000"/>
                </a:solidFill>
                <a:latin typeface="Gill Sans"/>
                <a:cs typeface="Gill Sans"/>
              </a:rPr>
              <a:t>h</a:t>
            </a:r>
            <a:r>
              <a:rPr lang="en-US" sz="2400" b="0" i="1" kern="0" baseline="-25000" dirty="0">
                <a:solidFill>
                  <a:srgbClr val="000000"/>
                </a:solidFill>
                <a:latin typeface="Gill Sans"/>
                <a:cs typeface="Gill Sans"/>
              </a:rPr>
              <a:t>4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(</a:t>
            </a:r>
            <a:r>
              <a:rPr lang="en-US" sz="2400" b="0" i="1" kern="0" dirty="0">
                <a:solidFill>
                  <a:srgbClr val="000000"/>
                </a:solidFill>
                <a:latin typeface="Gill Sans"/>
                <a:cs typeface="Gill Sans"/>
              </a:rPr>
              <a:t>x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) = 4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cxnSp>
        <p:nvCxnSpPr>
          <p:cNvPr id="66" name="Straight Arrow Connector 65"/>
          <p:cNvCxnSpPr/>
          <p:nvPr/>
        </p:nvCxnSpPr>
        <p:spPr bwMode="auto">
          <a:xfrm>
            <a:off x="1752600" y="2133600"/>
            <a:ext cx="1371600" cy="39624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7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Count-Min Sketches: get</a:t>
            </a:r>
          </a:p>
        </p:txBody>
      </p:sp>
    </p:spTree>
    <p:extLst>
      <p:ext uri="{BB962C8B-B14F-4D97-AF65-F5344CB8AC3E}">
        <p14:creationId xmlns:p14="http://schemas.microsoft.com/office/powerpoint/2010/main" val="385049186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55" grpId="0"/>
      <p:bldP spid="56" grpId="0"/>
      <p:bldP spid="57" grpId="0"/>
      <p:bldP spid="58" grpId="0"/>
      <p:bldP spid="6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roup 62"/>
          <p:cNvGrpSpPr/>
          <p:nvPr/>
        </p:nvGrpSpPr>
        <p:grpSpPr>
          <a:xfrm>
            <a:off x="1371600" y="4343400"/>
            <a:ext cx="6324600" cy="2057400"/>
            <a:chOff x="1371600" y="4343400"/>
            <a:chExt cx="6324600" cy="2057400"/>
          </a:xfrm>
        </p:grpSpPr>
        <p:sp>
          <p:nvSpPr>
            <p:cNvPr id="4" name="Rectangle 3"/>
            <p:cNvSpPr/>
            <p:nvPr/>
          </p:nvSpPr>
          <p:spPr bwMode="auto">
            <a:xfrm>
              <a:off x="13716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5" name="Rectangle 4"/>
            <p:cNvSpPr/>
            <p:nvPr/>
          </p:nvSpPr>
          <p:spPr bwMode="auto">
            <a:xfrm>
              <a:off x="19050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2</a:t>
              </a:r>
            </a:p>
          </p:txBody>
        </p:sp>
        <p:sp>
          <p:nvSpPr>
            <p:cNvPr id="6" name="Rectangle 5"/>
            <p:cNvSpPr/>
            <p:nvPr/>
          </p:nvSpPr>
          <p:spPr bwMode="auto">
            <a:xfrm>
              <a:off x="24384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7" name="Rectangle 6"/>
            <p:cNvSpPr/>
            <p:nvPr/>
          </p:nvSpPr>
          <p:spPr bwMode="auto">
            <a:xfrm>
              <a:off x="29718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8" name="Rectangle 7"/>
            <p:cNvSpPr/>
            <p:nvPr/>
          </p:nvSpPr>
          <p:spPr bwMode="auto">
            <a:xfrm>
              <a:off x="35052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9" name="Rectangle 8"/>
            <p:cNvSpPr/>
            <p:nvPr/>
          </p:nvSpPr>
          <p:spPr bwMode="auto">
            <a:xfrm>
              <a:off x="40386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1</a:t>
              </a:r>
            </a:p>
          </p:txBody>
        </p:sp>
        <p:sp>
          <p:nvSpPr>
            <p:cNvPr id="10" name="Rectangle 9"/>
            <p:cNvSpPr/>
            <p:nvPr/>
          </p:nvSpPr>
          <p:spPr bwMode="auto">
            <a:xfrm>
              <a:off x="45720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1" name="Rectangle 10"/>
            <p:cNvSpPr/>
            <p:nvPr/>
          </p:nvSpPr>
          <p:spPr bwMode="auto">
            <a:xfrm>
              <a:off x="51054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2" name="Rectangle 11"/>
            <p:cNvSpPr/>
            <p:nvPr/>
          </p:nvSpPr>
          <p:spPr bwMode="auto">
            <a:xfrm>
              <a:off x="56388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3" name="Rectangle 12"/>
            <p:cNvSpPr/>
            <p:nvPr/>
          </p:nvSpPr>
          <p:spPr bwMode="auto">
            <a:xfrm>
              <a:off x="61722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4" name="Rectangle 13"/>
            <p:cNvSpPr/>
            <p:nvPr/>
          </p:nvSpPr>
          <p:spPr bwMode="auto">
            <a:xfrm>
              <a:off x="67056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5" name="Rectangle 14"/>
            <p:cNvSpPr/>
            <p:nvPr/>
          </p:nvSpPr>
          <p:spPr bwMode="auto">
            <a:xfrm>
              <a:off x="72390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6" name="Rectangle 15"/>
            <p:cNvSpPr/>
            <p:nvPr/>
          </p:nvSpPr>
          <p:spPr bwMode="auto">
            <a:xfrm>
              <a:off x="13716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7" name="Rectangle 16"/>
            <p:cNvSpPr/>
            <p:nvPr/>
          </p:nvSpPr>
          <p:spPr bwMode="auto">
            <a:xfrm>
              <a:off x="19050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8" name="Rectangle 17"/>
            <p:cNvSpPr/>
            <p:nvPr/>
          </p:nvSpPr>
          <p:spPr bwMode="auto">
            <a:xfrm>
              <a:off x="24384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9" name="Rectangle 18"/>
            <p:cNvSpPr/>
            <p:nvPr/>
          </p:nvSpPr>
          <p:spPr bwMode="auto">
            <a:xfrm>
              <a:off x="29718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0" name="Rectangle 19"/>
            <p:cNvSpPr/>
            <p:nvPr/>
          </p:nvSpPr>
          <p:spPr bwMode="auto">
            <a:xfrm>
              <a:off x="35052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3</a:t>
              </a:r>
            </a:p>
          </p:txBody>
        </p:sp>
        <p:sp>
          <p:nvSpPr>
            <p:cNvPr id="21" name="Rectangle 20"/>
            <p:cNvSpPr/>
            <p:nvPr/>
          </p:nvSpPr>
          <p:spPr bwMode="auto">
            <a:xfrm>
              <a:off x="40386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2" name="Rectangle 21"/>
            <p:cNvSpPr/>
            <p:nvPr/>
          </p:nvSpPr>
          <p:spPr bwMode="auto">
            <a:xfrm>
              <a:off x="45720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3" name="Rectangle 22"/>
            <p:cNvSpPr/>
            <p:nvPr/>
          </p:nvSpPr>
          <p:spPr bwMode="auto">
            <a:xfrm>
              <a:off x="51054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4" name="Rectangle 23"/>
            <p:cNvSpPr/>
            <p:nvPr/>
          </p:nvSpPr>
          <p:spPr bwMode="auto">
            <a:xfrm>
              <a:off x="56388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5" name="Rectangle 24"/>
            <p:cNvSpPr/>
            <p:nvPr/>
          </p:nvSpPr>
          <p:spPr bwMode="auto">
            <a:xfrm>
              <a:off x="61722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6" name="Rectangle 25"/>
            <p:cNvSpPr/>
            <p:nvPr/>
          </p:nvSpPr>
          <p:spPr bwMode="auto">
            <a:xfrm>
              <a:off x="67056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7" name="Rectangle 26"/>
            <p:cNvSpPr/>
            <p:nvPr/>
          </p:nvSpPr>
          <p:spPr bwMode="auto">
            <a:xfrm>
              <a:off x="72390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8" name="Rectangle 27"/>
            <p:cNvSpPr/>
            <p:nvPr/>
          </p:nvSpPr>
          <p:spPr bwMode="auto">
            <a:xfrm>
              <a:off x="13716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9" name="Rectangle 28"/>
            <p:cNvSpPr/>
            <p:nvPr/>
          </p:nvSpPr>
          <p:spPr bwMode="auto">
            <a:xfrm>
              <a:off x="19050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0" name="Rectangle 29"/>
            <p:cNvSpPr/>
            <p:nvPr/>
          </p:nvSpPr>
          <p:spPr bwMode="auto">
            <a:xfrm>
              <a:off x="24384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1" name="Rectangle 30"/>
            <p:cNvSpPr/>
            <p:nvPr/>
          </p:nvSpPr>
          <p:spPr bwMode="auto">
            <a:xfrm>
              <a:off x="29718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2" name="Rectangle 31"/>
            <p:cNvSpPr/>
            <p:nvPr/>
          </p:nvSpPr>
          <p:spPr bwMode="auto">
            <a:xfrm>
              <a:off x="35052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3" name="Rectangle 32"/>
            <p:cNvSpPr/>
            <p:nvPr/>
          </p:nvSpPr>
          <p:spPr bwMode="auto">
            <a:xfrm>
              <a:off x="40386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4" name="Rectangle 33"/>
            <p:cNvSpPr/>
            <p:nvPr/>
          </p:nvSpPr>
          <p:spPr bwMode="auto">
            <a:xfrm>
              <a:off x="45720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5" name="Rectangle 34"/>
            <p:cNvSpPr/>
            <p:nvPr/>
          </p:nvSpPr>
          <p:spPr bwMode="auto">
            <a:xfrm>
              <a:off x="51054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6" name="Rectangle 35"/>
            <p:cNvSpPr/>
            <p:nvPr/>
          </p:nvSpPr>
          <p:spPr bwMode="auto">
            <a:xfrm>
              <a:off x="56388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7" name="Rectangle 36"/>
            <p:cNvSpPr/>
            <p:nvPr/>
          </p:nvSpPr>
          <p:spPr bwMode="auto">
            <a:xfrm>
              <a:off x="61722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8" name="Rectangle 37"/>
            <p:cNvSpPr/>
            <p:nvPr/>
          </p:nvSpPr>
          <p:spPr bwMode="auto">
            <a:xfrm>
              <a:off x="67056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2</a:t>
              </a:r>
            </a:p>
          </p:txBody>
        </p:sp>
        <p:sp>
          <p:nvSpPr>
            <p:cNvPr id="39" name="Rectangle 38"/>
            <p:cNvSpPr/>
            <p:nvPr/>
          </p:nvSpPr>
          <p:spPr bwMode="auto">
            <a:xfrm>
              <a:off x="72390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1</a:t>
              </a:r>
            </a:p>
          </p:txBody>
        </p:sp>
        <p:sp>
          <p:nvSpPr>
            <p:cNvPr id="40" name="Rectangle 39"/>
            <p:cNvSpPr/>
            <p:nvPr/>
          </p:nvSpPr>
          <p:spPr bwMode="auto">
            <a:xfrm>
              <a:off x="13716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1" name="Rectangle 40"/>
            <p:cNvSpPr/>
            <p:nvPr/>
          </p:nvSpPr>
          <p:spPr bwMode="auto">
            <a:xfrm>
              <a:off x="19050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1</a:t>
              </a:r>
            </a:p>
          </p:txBody>
        </p:sp>
        <p:sp>
          <p:nvSpPr>
            <p:cNvPr id="42" name="Rectangle 41"/>
            <p:cNvSpPr/>
            <p:nvPr/>
          </p:nvSpPr>
          <p:spPr bwMode="auto">
            <a:xfrm>
              <a:off x="24384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3" name="Rectangle 42"/>
            <p:cNvSpPr/>
            <p:nvPr/>
          </p:nvSpPr>
          <p:spPr bwMode="auto">
            <a:xfrm>
              <a:off x="29718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2</a:t>
              </a:r>
            </a:p>
          </p:txBody>
        </p:sp>
        <p:sp>
          <p:nvSpPr>
            <p:cNvPr id="44" name="Rectangle 43"/>
            <p:cNvSpPr/>
            <p:nvPr/>
          </p:nvSpPr>
          <p:spPr bwMode="auto">
            <a:xfrm>
              <a:off x="35052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5" name="Rectangle 44"/>
            <p:cNvSpPr/>
            <p:nvPr/>
          </p:nvSpPr>
          <p:spPr bwMode="auto">
            <a:xfrm>
              <a:off x="40386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6" name="Rectangle 45"/>
            <p:cNvSpPr/>
            <p:nvPr/>
          </p:nvSpPr>
          <p:spPr bwMode="auto">
            <a:xfrm>
              <a:off x="45720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7" name="Rectangle 46"/>
            <p:cNvSpPr/>
            <p:nvPr/>
          </p:nvSpPr>
          <p:spPr bwMode="auto">
            <a:xfrm>
              <a:off x="51054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8" name="Rectangle 47"/>
            <p:cNvSpPr/>
            <p:nvPr/>
          </p:nvSpPr>
          <p:spPr bwMode="auto">
            <a:xfrm>
              <a:off x="56388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9" name="Rectangle 48"/>
            <p:cNvSpPr/>
            <p:nvPr/>
          </p:nvSpPr>
          <p:spPr bwMode="auto">
            <a:xfrm>
              <a:off x="61722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50" name="Rectangle 49"/>
            <p:cNvSpPr/>
            <p:nvPr/>
          </p:nvSpPr>
          <p:spPr bwMode="auto">
            <a:xfrm>
              <a:off x="67056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51" name="Rectangle 50"/>
            <p:cNvSpPr/>
            <p:nvPr/>
          </p:nvSpPr>
          <p:spPr bwMode="auto">
            <a:xfrm>
              <a:off x="72390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</p:grpSp>
      <p:sp>
        <p:nvSpPr>
          <p:cNvPr id="54" name="Oval 53"/>
          <p:cNvSpPr/>
          <p:nvPr/>
        </p:nvSpPr>
        <p:spPr bwMode="auto">
          <a:xfrm>
            <a:off x="1447800" y="1447800"/>
            <a:ext cx="533400" cy="533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Gill Sans"/>
                <a:cs typeface="Gill Sans"/>
              </a:rPr>
              <a:t>x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609600" y="1447800"/>
            <a:ext cx="838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get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4114800" y="1371600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92100" algn="l"/>
                <a:tab pos="520700" algn="l"/>
              </a:tabLst>
            </a:pPr>
            <a:r>
              <a:rPr lang="en-US" sz="2400" b="0" i="1" kern="0" dirty="0">
                <a:solidFill>
                  <a:srgbClr val="000000"/>
                </a:solidFill>
                <a:latin typeface="Gill Sans"/>
                <a:cs typeface="Gill Sans"/>
              </a:rPr>
              <a:t>h</a:t>
            </a:r>
            <a:r>
              <a:rPr lang="en-US" sz="2400" b="0" i="1" kern="0" baseline="-25000" dirty="0">
                <a:solidFill>
                  <a:srgbClr val="000000"/>
                </a:solidFill>
                <a:latin typeface="Gill Sans"/>
                <a:cs typeface="Gill Sans"/>
              </a:rPr>
              <a:t>1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(</a:t>
            </a:r>
            <a:r>
              <a:rPr lang="en-US" sz="2400" b="0" i="1" kern="0" dirty="0">
                <a:solidFill>
                  <a:srgbClr val="000000"/>
                </a:solidFill>
                <a:latin typeface="Gill Sans"/>
                <a:cs typeface="Gill Sans"/>
              </a:rPr>
              <a:t>x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) = 2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4114800" y="1748135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92100" algn="l"/>
                <a:tab pos="520700" algn="l"/>
              </a:tabLst>
            </a:pPr>
            <a:r>
              <a:rPr lang="en-US" sz="2400" b="0" i="1" kern="0" dirty="0">
                <a:solidFill>
                  <a:srgbClr val="000000"/>
                </a:solidFill>
                <a:latin typeface="Gill Sans"/>
                <a:cs typeface="Gill Sans"/>
              </a:rPr>
              <a:t>h</a:t>
            </a:r>
            <a:r>
              <a:rPr lang="en-US" sz="2400" b="0" i="1" kern="0" baseline="-25000" dirty="0">
                <a:solidFill>
                  <a:srgbClr val="000000"/>
                </a:solidFill>
                <a:latin typeface="Gill Sans"/>
                <a:cs typeface="Gill Sans"/>
              </a:rPr>
              <a:t>2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(</a:t>
            </a:r>
            <a:r>
              <a:rPr lang="en-US" sz="2400" b="0" i="1" kern="0" dirty="0">
                <a:solidFill>
                  <a:srgbClr val="000000"/>
                </a:solidFill>
                <a:latin typeface="Gill Sans"/>
                <a:cs typeface="Gill Sans"/>
              </a:rPr>
              <a:t>x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) = 5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4114800" y="2129135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92100" algn="l"/>
                <a:tab pos="520700" algn="l"/>
              </a:tabLst>
            </a:pPr>
            <a:r>
              <a:rPr lang="en-US" sz="2400" b="0" i="1" kern="0" dirty="0">
                <a:solidFill>
                  <a:srgbClr val="000000"/>
                </a:solidFill>
                <a:latin typeface="Gill Sans"/>
                <a:cs typeface="Gill Sans"/>
              </a:rPr>
              <a:t>h</a:t>
            </a:r>
            <a:r>
              <a:rPr lang="en-US" sz="2400" b="0" i="1" kern="0" baseline="-25000" dirty="0">
                <a:solidFill>
                  <a:srgbClr val="000000"/>
                </a:solidFill>
                <a:latin typeface="Gill Sans"/>
                <a:cs typeface="Gill Sans"/>
              </a:rPr>
              <a:t>3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(</a:t>
            </a:r>
            <a:r>
              <a:rPr lang="en-US" sz="2400" b="0" i="1" kern="0" dirty="0">
                <a:solidFill>
                  <a:srgbClr val="000000"/>
                </a:solidFill>
                <a:latin typeface="Gill Sans"/>
                <a:cs typeface="Gill Sans"/>
              </a:rPr>
              <a:t>x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) = 11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cxnSp>
        <p:nvCxnSpPr>
          <p:cNvPr id="61" name="Straight Arrow Connector 60"/>
          <p:cNvCxnSpPr/>
          <p:nvPr/>
        </p:nvCxnSpPr>
        <p:spPr bwMode="auto">
          <a:xfrm>
            <a:off x="1752600" y="2133600"/>
            <a:ext cx="304800" cy="22860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 bwMode="auto">
          <a:xfrm>
            <a:off x="1752600" y="2133600"/>
            <a:ext cx="1905000" cy="28194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 bwMode="auto">
          <a:xfrm>
            <a:off x="1752600" y="2133600"/>
            <a:ext cx="5029200" cy="33528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4114800" y="2510135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92100" algn="l"/>
                <a:tab pos="520700" algn="l"/>
              </a:tabLst>
            </a:pPr>
            <a:r>
              <a:rPr lang="en-US" sz="2400" b="0" i="1" kern="0" dirty="0">
                <a:solidFill>
                  <a:srgbClr val="000000"/>
                </a:solidFill>
                <a:latin typeface="Gill Sans"/>
                <a:cs typeface="Gill Sans"/>
              </a:rPr>
              <a:t>h</a:t>
            </a:r>
            <a:r>
              <a:rPr lang="en-US" sz="2400" b="0" i="1" kern="0" baseline="-25000" dirty="0">
                <a:solidFill>
                  <a:srgbClr val="000000"/>
                </a:solidFill>
                <a:latin typeface="Gill Sans"/>
                <a:cs typeface="Gill Sans"/>
              </a:rPr>
              <a:t>4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(</a:t>
            </a:r>
            <a:r>
              <a:rPr lang="en-US" sz="2400" b="0" i="1" kern="0" dirty="0">
                <a:solidFill>
                  <a:srgbClr val="000000"/>
                </a:solidFill>
                <a:latin typeface="Gill Sans"/>
                <a:cs typeface="Gill Sans"/>
              </a:rPr>
              <a:t>x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) = 4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cxnSp>
        <p:nvCxnSpPr>
          <p:cNvPr id="66" name="Straight Arrow Connector 65"/>
          <p:cNvCxnSpPr/>
          <p:nvPr/>
        </p:nvCxnSpPr>
        <p:spPr bwMode="auto">
          <a:xfrm>
            <a:off x="1752600" y="2133600"/>
            <a:ext cx="1371600" cy="39624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3" name="Group 2"/>
          <p:cNvGrpSpPr/>
          <p:nvPr/>
        </p:nvGrpSpPr>
        <p:grpSpPr>
          <a:xfrm>
            <a:off x="5486400" y="2514600"/>
            <a:ext cx="3124200" cy="1676400"/>
            <a:chOff x="5486400" y="2514600"/>
            <a:chExt cx="3124200" cy="1676400"/>
          </a:xfrm>
        </p:grpSpPr>
        <p:sp>
          <p:nvSpPr>
            <p:cNvPr id="71" name="TextBox 70"/>
            <p:cNvSpPr txBox="1"/>
            <p:nvPr/>
          </p:nvSpPr>
          <p:spPr>
            <a:xfrm>
              <a:off x="6477000" y="3272135"/>
              <a:ext cx="1447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tabLst>
                  <a:tab pos="292100" algn="l"/>
                  <a:tab pos="520700" algn="l"/>
                </a:tabLst>
              </a:pPr>
              <a:r>
                <a:rPr lang="en-US" sz="2400" b="0" kern="0" dirty="0">
                  <a:solidFill>
                    <a:srgbClr val="000000"/>
                  </a:solidFill>
                  <a:latin typeface="Gill Sans"/>
                  <a:cs typeface="Gill Sans"/>
                </a:rPr>
                <a:t>A[</a:t>
              </a:r>
              <a:r>
                <a:rPr lang="en-US" sz="2400" b="0" i="1" kern="0" dirty="0">
                  <a:solidFill>
                    <a:srgbClr val="000000"/>
                  </a:solidFill>
                  <a:latin typeface="Gill Sans"/>
                  <a:cs typeface="Gill Sans"/>
                </a:rPr>
                <a:t>h</a:t>
              </a:r>
              <a:r>
                <a:rPr lang="en-US" sz="2400" b="0" i="1" kern="0" baseline="-25000" dirty="0">
                  <a:solidFill>
                    <a:srgbClr val="000000"/>
                  </a:solidFill>
                  <a:latin typeface="Gill Sans"/>
                  <a:cs typeface="Gill Sans"/>
                </a:rPr>
                <a:t>3</a:t>
              </a:r>
              <a:r>
                <a:rPr lang="en-US" sz="2400" b="0" kern="0" dirty="0">
                  <a:solidFill>
                    <a:srgbClr val="000000"/>
                  </a:solidFill>
                  <a:latin typeface="Gill Sans"/>
                  <a:cs typeface="Gill Sans"/>
                </a:rPr>
                <a:t>(</a:t>
              </a:r>
              <a:r>
                <a:rPr lang="en-US" sz="2400" b="0" i="1" kern="0" dirty="0">
                  <a:solidFill>
                    <a:srgbClr val="000000"/>
                  </a:solidFill>
                  <a:latin typeface="Gill Sans"/>
                  <a:cs typeface="Gill Sans"/>
                </a:rPr>
                <a:t>x</a:t>
              </a:r>
              <a:r>
                <a:rPr lang="en-US" sz="2400" b="0" kern="0" dirty="0">
                  <a:solidFill>
                    <a:srgbClr val="000000"/>
                  </a:solidFill>
                  <a:latin typeface="Gill Sans"/>
                  <a:cs typeface="Gill Sans"/>
                </a:rPr>
                <a:t>)]</a:t>
              </a:r>
              <a:endParaRPr lang="en-US" sz="2400" b="0" dirty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5486400" y="3124200"/>
              <a:ext cx="3124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tabLst>
                  <a:tab pos="292100" algn="l"/>
                  <a:tab pos="520700" algn="l"/>
                </a:tabLst>
              </a:pPr>
              <a:r>
                <a:rPr lang="en-US" sz="2400" b="0" kern="0" dirty="0">
                  <a:solidFill>
                    <a:srgbClr val="000000"/>
                  </a:solidFill>
                  <a:latin typeface="Gill Sans"/>
                  <a:cs typeface="Gill Sans"/>
                </a:rPr>
                <a:t>MIN                      = 2    </a:t>
              </a:r>
              <a:endParaRPr lang="en-US" sz="2400" b="0" dirty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  <p:sp>
          <p:nvSpPr>
            <p:cNvPr id="68" name="Double Brace 67"/>
            <p:cNvSpPr/>
            <p:nvPr/>
          </p:nvSpPr>
          <p:spPr bwMode="auto">
            <a:xfrm>
              <a:off x="6248400" y="2514600"/>
              <a:ext cx="1676400" cy="1676400"/>
            </a:xfrm>
            <a:prstGeom prst="bracePair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6477000" y="2514600"/>
              <a:ext cx="1447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tabLst>
                  <a:tab pos="292100" algn="l"/>
                  <a:tab pos="520700" algn="l"/>
                </a:tabLst>
              </a:pPr>
              <a:r>
                <a:rPr lang="en-US" sz="2400" b="0" kern="0" dirty="0">
                  <a:solidFill>
                    <a:srgbClr val="000000"/>
                  </a:solidFill>
                  <a:latin typeface="Gill Sans"/>
                  <a:cs typeface="Gill Sans"/>
                </a:rPr>
                <a:t>A[</a:t>
              </a:r>
              <a:r>
                <a:rPr lang="en-US" sz="2400" b="0" i="1" kern="0" dirty="0">
                  <a:solidFill>
                    <a:srgbClr val="000000"/>
                  </a:solidFill>
                  <a:latin typeface="Gill Sans"/>
                  <a:cs typeface="Gill Sans"/>
                </a:rPr>
                <a:t>h</a:t>
              </a:r>
              <a:r>
                <a:rPr lang="en-US" sz="2400" b="0" i="1" kern="0" baseline="-25000" dirty="0">
                  <a:solidFill>
                    <a:srgbClr val="000000"/>
                  </a:solidFill>
                  <a:latin typeface="Gill Sans"/>
                  <a:cs typeface="Gill Sans"/>
                </a:rPr>
                <a:t>1</a:t>
              </a:r>
              <a:r>
                <a:rPr lang="en-US" sz="2400" b="0" kern="0" dirty="0">
                  <a:solidFill>
                    <a:srgbClr val="000000"/>
                  </a:solidFill>
                  <a:latin typeface="Gill Sans"/>
                  <a:cs typeface="Gill Sans"/>
                </a:rPr>
                <a:t>(</a:t>
              </a:r>
              <a:r>
                <a:rPr lang="en-US" sz="2400" b="0" i="1" kern="0" dirty="0">
                  <a:solidFill>
                    <a:srgbClr val="000000"/>
                  </a:solidFill>
                  <a:latin typeface="Gill Sans"/>
                  <a:cs typeface="Gill Sans"/>
                </a:rPr>
                <a:t>x</a:t>
              </a:r>
              <a:r>
                <a:rPr lang="en-US" sz="2400" b="0" kern="0" dirty="0">
                  <a:solidFill>
                    <a:srgbClr val="000000"/>
                  </a:solidFill>
                  <a:latin typeface="Gill Sans"/>
                  <a:cs typeface="Gill Sans"/>
                </a:rPr>
                <a:t>)]</a:t>
              </a:r>
              <a:endParaRPr lang="en-US" sz="2400" b="0" dirty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6477000" y="2891135"/>
              <a:ext cx="1447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tabLst>
                  <a:tab pos="292100" algn="l"/>
                  <a:tab pos="520700" algn="l"/>
                </a:tabLst>
              </a:pPr>
              <a:r>
                <a:rPr lang="en-US" sz="2400" b="0" kern="0" dirty="0">
                  <a:solidFill>
                    <a:srgbClr val="000000"/>
                  </a:solidFill>
                  <a:latin typeface="Gill Sans"/>
                  <a:cs typeface="Gill Sans"/>
                </a:rPr>
                <a:t>A[</a:t>
              </a:r>
              <a:r>
                <a:rPr lang="en-US" sz="2400" b="0" i="1" kern="0" dirty="0">
                  <a:solidFill>
                    <a:srgbClr val="000000"/>
                  </a:solidFill>
                  <a:latin typeface="Gill Sans"/>
                  <a:cs typeface="Gill Sans"/>
                </a:rPr>
                <a:t>h</a:t>
              </a:r>
              <a:r>
                <a:rPr lang="en-US" sz="2400" b="0" i="1" kern="0" baseline="-25000" dirty="0">
                  <a:solidFill>
                    <a:srgbClr val="000000"/>
                  </a:solidFill>
                  <a:latin typeface="Gill Sans"/>
                  <a:cs typeface="Gill Sans"/>
                </a:rPr>
                <a:t>2</a:t>
              </a:r>
              <a:r>
                <a:rPr lang="en-US" sz="2400" b="0" kern="0" dirty="0">
                  <a:solidFill>
                    <a:srgbClr val="000000"/>
                  </a:solidFill>
                  <a:latin typeface="Gill Sans"/>
                  <a:cs typeface="Gill Sans"/>
                </a:rPr>
                <a:t>(</a:t>
              </a:r>
              <a:r>
                <a:rPr lang="en-US" sz="2400" b="0" i="1" kern="0" dirty="0">
                  <a:solidFill>
                    <a:srgbClr val="000000"/>
                  </a:solidFill>
                  <a:latin typeface="Gill Sans"/>
                  <a:cs typeface="Gill Sans"/>
                </a:rPr>
                <a:t>x</a:t>
              </a:r>
              <a:r>
                <a:rPr lang="en-US" sz="2400" b="0" kern="0" dirty="0">
                  <a:solidFill>
                    <a:srgbClr val="000000"/>
                  </a:solidFill>
                  <a:latin typeface="Gill Sans"/>
                  <a:cs typeface="Gill Sans"/>
                </a:rPr>
                <a:t>)]</a:t>
              </a:r>
              <a:endParaRPr lang="en-US" sz="2400" b="0" dirty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6477000" y="3653135"/>
              <a:ext cx="1447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tabLst>
                  <a:tab pos="292100" algn="l"/>
                  <a:tab pos="520700" algn="l"/>
                </a:tabLst>
              </a:pPr>
              <a:r>
                <a:rPr lang="en-US" sz="2400" b="0" kern="0" dirty="0">
                  <a:solidFill>
                    <a:srgbClr val="000000"/>
                  </a:solidFill>
                  <a:latin typeface="Gill Sans"/>
                  <a:cs typeface="Gill Sans"/>
                </a:rPr>
                <a:t>A[</a:t>
              </a:r>
              <a:r>
                <a:rPr lang="en-US" sz="2400" b="0" i="1" kern="0" dirty="0">
                  <a:solidFill>
                    <a:srgbClr val="000000"/>
                  </a:solidFill>
                  <a:latin typeface="Gill Sans"/>
                  <a:cs typeface="Gill Sans"/>
                </a:rPr>
                <a:t>h</a:t>
              </a:r>
              <a:r>
                <a:rPr lang="en-US" sz="2400" b="0" i="1" kern="0" baseline="-25000" dirty="0">
                  <a:solidFill>
                    <a:srgbClr val="000000"/>
                  </a:solidFill>
                  <a:latin typeface="Gill Sans"/>
                  <a:cs typeface="Gill Sans"/>
                </a:rPr>
                <a:t>4</a:t>
              </a:r>
              <a:r>
                <a:rPr lang="en-US" sz="2400" b="0" kern="0" dirty="0">
                  <a:solidFill>
                    <a:srgbClr val="000000"/>
                  </a:solidFill>
                  <a:latin typeface="Gill Sans"/>
                  <a:cs typeface="Gill Sans"/>
                </a:rPr>
                <a:t>(</a:t>
              </a:r>
              <a:r>
                <a:rPr lang="en-US" sz="2400" b="0" i="1" kern="0" dirty="0">
                  <a:solidFill>
                    <a:srgbClr val="000000"/>
                  </a:solidFill>
                  <a:latin typeface="Gill Sans"/>
                  <a:cs typeface="Gill Sans"/>
                </a:rPr>
                <a:t>x</a:t>
              </a:r>
              <a:r>
                <a:rPr lang="en-US" sz="2400" b="0" kern="0" dirty="0">
                  <a:solidFill>
                    <a:srgbClr val="000000"/>
                  </a:solidFill>
                  <a:latin typeface="Gill Sans"/>
                  <a:cs typeface="Gill Sans"/>
                </a:rPr>
                <a:t>)]</a:t>
              </a:r>
              <a:endParaRPr lang="en-US" sz="2400" b="0" dirty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</p:grpSp>
      <p:sp>
        <p:nvSpPr>
          <p:cNvPr id="7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Count-Min Sketches: get</a:t>
            </a:r>
          </a:p>
        </p:txBody>
      </p:sp>
    </p:spTree>
    <p:extLst>
      <p:ext uri="{BB962C8B-B14F-4D97-AF65-F5344CB8AC3E}">
        <p14:creationId xmlns:p14="http://schemas.microsoft.com/office/powerpoint/2010/main" val="187778132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roup 62"/>
          <p:cNvGrpSpPr/>
          <p:nvPr/>
        </p:nvGrpSpPr>
        <p:grpSpPr>
          <a:xfrm>
            <a:off x="1371600" y="4343400"/>
            <a:ext cx="6324600" cy="2057400"/>
            <a:chOff x="1371600" y="4343400"/>
            <a:chExt cx="6324600" cy="2057400"/>
          </a:xfrm>
        </p:grpSpPr>
        <p:sp>
          <p:nvSpPr>
            <p:cNvPr id="4" name="Rectangle 3"/>
            <p:cNvSpPr/>
            <p:nvPr/>
          </p:nvSpPr>
          <p:spPr bwMode="auto">
            <a:xfrm>
              <a:off x="13716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5" name="Rectangle 4"/>
            <p:cNvSpPr/>
            <p:nvPr/>
          </p:nvSpPr>
          <p:spPr bwMode="auto">
            <a:xfrm>
              <a:off x="19050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2</a:t>
              </a:r>
            </a:p>
          </p:txBody>
        </p:sp>
        <p:sp>
          <p:nvSpPr>
            <p:cNvPr id="6" name="Rectangle 5"/>
            <p:cNvSpPr/>
            <p:nvPr/>
          </p:nvSpPr>
          <p:spPr bwMode="auto">
            <a:xfrm>
              <a:off x="24384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7" name="Rectangle 6"/>
            <p:cNvSpPr/>
            <p:nvPr/>
          </p:nvSpPr>
          <p:spPr bwMode="auto">
            <a:xfrm>
              <a:off x="29718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8" name="Rectangle 7"/>
            <p:cNvSpPr/>
            <p:nvPr/>
          </p:nvSpPr>
          <p:spPr bwMode="auto">
            <a:xfrm>
              <a:off x="35052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9" name="Rectangle 8"/>
            <p:cNvSpPr/>
            <p:nvPr/>
          </p:nvSpPr>
          <p:spPr bwMode="auto">
            <a:xfrm>
              <a:off x="40386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1</a:t>
              </a:r>
            </a:p>
          </p:txBody>
        </p:sp>
        <p:sp>
          <p:nvSpPr>
            <p:cNvPr id="10" name="Rectangle 9"/>
            <p:cNvSpPr/>
            <p:nvPr/>
          </p:nvSpPr>
          <p:spPr bwMode="auto">
            <a:xfrm>
              <a:off x="45720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1" name="Rectangle 10"/>
            <p:cNvSpPr/>
            <p:nvPr/>
          </p:nvSpPr>
          <p:spPr bwMode="auto">
            <a:xfrm>
              <a:off x="51054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2" name="Rectangle 11"/>
            <p:cNvSpPr/>
            <p:nvPr/>
          </p:nvSpPr>
          <p:spPr bwMode="auto">
            <a:xfrm>
              <a:off x="56388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3" name="Rectangle 12"/>
            <p:cNvSpPr/>
            <p:nvPr/>
          </p:nvSpPr>
          <p:spPr bwMode="auto">
            <a:xfrm>
              <a:off x="61722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4" name="Rectangle 13"/>
            <p:cNvSpPr/>
            <p:nvPr/>
          </p:nvSpPr>
          <p:spPr bwMode="auto">
            <a:xfrm>
              <a:off x="67056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5" name="Rectangle 14"/>
            <p:cNvSpPr/>
            <p:nvPr/>
          </p:nvSpPr>
          <p:spPr bwMode="auto">
            <a:xfrm>
              <a:off x="72390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6" name="Rectangle 15"/>
            <p:cNvSpPr/>
            <p:nvPr/>
          </p:nvSpPr>
          <p:spPr bwMode="auto">
            <a:xfrm>
              <a:off x="13716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7" name="Rectangle 16"/>
            <p:cNvSpPr/>
            <p:nvPr/>
          </p:nvSpPr>
          <p:spPr bwMode="auto">
            <a:xfrm>
              <a:off x="19050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8" name="Rectangle 17"/>
            <p:cNvSpPr/>
            <p:nvPr/>
          </p:nvSpPr>
          <p:spPr bwMode="auto">
            <a:xfrm>
              <a:off x="24384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9" name="Rectangle 18"/>
            <p:cNvSpPr/>
            <p:nvPr/>
          </p:nvSpPr>
          <p:spPr bwMode="auto">
            <a:xfrm>
              <a:off x="29718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0" name="Rectangle 19"/>
            <p:cNvSpPr/>
            <p:nvPr/>
          </p:nvSpPr>
          <p:spPr bwMode="auto">
            <a:xfrm>
              <a:off x="35052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3</a:t>
              </a:r>
            </a:p>
          </p:txBody>
        </p:sp>
        <p:sp>
          <p:nvSpPr>
            <p:cNvPr id="21" name="Rectangle 20"/>
            <p:cNvSpPr/>
            <p:nvPr/>
          </p:nvSpPr>
          <p:spPr bwMode="auto">
            <a:xfrm>
              <a:off x="40386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2" name="Rectangle 21"/>
            <p:cNvSpPr/>
            <p:nvPr/>
          </p:nvSpPr>
          <p:spPr bwMode="auto">
            <a:xfrm>
              <a:off x="45720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3" name="Rectangle 22"/>
            <p:cNvSpPr/>
            <p:nvPr/>
          </p:nvSpPr>
          <p:spPr bwMode="auto">
            <a:xfrm>
              <a:off x="51054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4" name="Rectangle 23"/>
            <p:cNvSpPr/>
            <p:nvPr/>
          </p:nvSpPr>
          <p:spPr bwMode="auto">
            <a:xfrm>
              <a:off x="56388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5" name="Rectangle 24"/>
            <p:cNvSpPr/>
            <p:nvPr/>
          </p:nvSpPr>
          <p:spPr bwMode="auto">
            <a:xfrm>
              <a:off x="61722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6" name="Rectangle 25"/>
            <p:cNvSpPr/>
            <p:nvPr/>
          </p:nvSpPr>
          <p:spPr bwMode="auto">
            <a:xfrm>
              <a:off x="67056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7" name="Rectangle 26"/>
            <p:cNvSpPr/>
            <p:nvPr/>
          </p:nvSpPr>
          <p:spPr bwMode="auto">
            <a:xfrm>
              <a:off x="72390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8" name="Rectangle 27"/>
            <p:cNvSpPr/>
            <p:nvPr/>
          </p:nvSpPr>
          <p:spPr bwMode="auto">
            <a:xfrm>
              <a:off x="13716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9" name="Rectangle 28"/>
            <p:cNvSpPr/>
            <p:nvPr/>
          </p:nvSpPr>
          <p:spPr bwMode="auto">
            <a:xfrm>
              <a:off x="19050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0" name="Rectangle 29"/>
            <p:cNvSpPr/>
            <p:nvPr/>
          </p:nvSpPr>
          <p:spPr bwMode="auto">
            <a:xfrm>
              <a:off x="24384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1" name="Rectangle 30"/>
            <p:cNvSpPr/>
            <p:nvPr/>
          </p:nvSpPr>
          <p:spPr bwMode="auto">
            <a:xfrm>
              <a:off x="29718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2" name="Rectangle 31"/>
            <p:cNvSpPr/>
            <p:nvPr/>
          </p:nvSpPr>
          <p:spPr bwMode="auto">
            <a:xfrm>
              <a:off x="35052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3" name="Rectangle 32"/>
            <p:cNvSpPr/>
            <p:nvPr/>
          </p:nvSpPr>
          <p:spPr bwMode="auto">
            <a:xfrm>
              <a:off x="40386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4" name="Rectangle 33"/>
            <p:cNvSpPr/>
            <p:nvPr/>
          </p:nvSpPr>
          <p:spPr bwMode="auto">
            <a:xfrm>
              <a:off x="45720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5" name="Rectangle 34"/>
            <p:cNvSpPr/>
            <p:nvPr/>
          </p:nvSpPr>
          <p:spPr bwMode="auto">
            <a:xfrm>
              <a:off x="51054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6" name="Rectangle 35"/>
            <p:cNvSpPr/>
            <p:nvPr/>
          </p:nvSpPr>
          <p:spPr bwMode="auto">
            <a:xfrm>
              <a:off x="56388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7" name="Rectangle 36"/>
            <p:cNvSpPr/>
            <p:nvPr/>
          </p:nvSpPr>
          <p:spPr bwMode="auto">
            <a:xfrm>
              <a:off x="61722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8" name="Rectangle 37"/>
            <p:cNvSpPr/>
            <p:nvPr/>
          </p:nvSpPr>
          <p:spPr bwMode="auto">
            <a:xfrm>
              <a:off x="67056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2</a:t>
              </a:r>
            </a:p>
          </p:txBody>
        </p:sp>
        <p:sp>
          <p:nvSpPr>
            <p:cNvPr id="39" name="Rectangle 38"/>
            <p:cNvSpPr/>
            <p:nvPr/>
          </p:nvSpPr>
          <p:spPr bwMode="auto">
            <a:xfrm>
              <a:off x="72390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1</a:t>
              </a:r>
            </a:p>
          </p:txBody>
        </p:sp>
        <p:sp>
          <p:nvSpPr>
            <p:cNvPr id="40" name="Rectangle 39"/>
            <p:cNvSpPr/>
            <p:nvPr/>
          </p:nvSpPr>
          <p:spPr bwMode="auto">
            <a:xfrm>
              <a:off x="13716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1" name="Rectangle 40"/>
            <p:cNvSpPr/>
            <p:nvPr/>
          </p:nvSpPr>
          <p:spPr bwMode="auto">
            <a:xfrm>
              <a:off x="19050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1</a:t>
              </a:r>
            </a:p>
          </p:txBody>
        </p:sp>
        <p:sp>
          <p:nvSpPr>
            <p:cNvPr id="42" name="Rectangle 41"/>
            <p:cNvSpPr/>
            <p:nvPr/>
          </p:nvSpPr>
          <p:spPr bwMode="auto">
            <a:xfrm>
              <a:off x="24384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3" name="Rectangle 42"/>
            <p:cNvSpPr/>
            <p:nvPr/>
          </p:nvSpPr>
          <p:spPr bwMode="auto">
            <a:xfrm>
              <a:off x="29718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2</a:t>
              </a:r>
            </a:p>
          </p:txBody>
        </p:sp>
        <p:sp>
          <p:nvSpPr>
            <p:cNvPr id="44" name="Rectangle 43"/>
            <p:cNvSpPr/>
            <p:nvPr/>
          </p:nvSpPr>
          <p:spPr bwMode="auto">
            <a:xfrm>
              <a:off x="35052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5" name="Rectangle 44"/>
            <p:cNvSpPr/>
            <p:nvPr/>
          </p:nvSpPr>
          <p:spPr bwMode="auto">
            <a:xfrm>
              <a:off x="40386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6" name="Rectangle 45"/>
            <p:cNvSpPr/>
            <p:nvPr/>
          </p:nvSpPr>
          <p:spPr bwMode="auto">
            <a:xfrm>
              <a:off x="45720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7" name="Rectangle 46"/>
            <p:cNvSpPr/>
            <p:nvPr/>
          </p:nvSpPr>
          <p:spPr bwMode="auto">
            <a:xfrm>
              <a:off x="51054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8" name="Rectangle 47"/>
            <p:cNvSpPr/>
            <p:nvPr/>
          </p:nvSpPr>
          <p:spPr bwMode="auto">
            <a:xfrm>
              <a:off x="56388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9" name="Rectangle 48"/>
            <p:cNvSpPr/>
            <p:nvPr/>
          </p:nvSpPr>
          <p:spPr bwMode="auto">
            <a:xfrm>
              <a:off x="61722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50" name="Rectangle 49"/>
            <p:cNvSpPr/>
            <p:nvPr/>
          </p:nvSpPr>
          <p:spPr bwMode="auto">
            <a:xfrm>
              <a:off x="67056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51" name="Rectangle 50"/>
            <p:cNvSpPr/>
            <p:nvPr/>
          </p:nvSpPr>
          <p:spPr bwMode="auto">
            <a:xfrm>
              <a:off x="72390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</p:grpSp>
      <p:sp>
        <p:nvSpPr>
          <p:cNvPr id="67" name="Oval 66"/>
          <p:cNvSpPr/>
          <p:nvPr/>
        </p:nvSpPr>
        <p:spPr bwMode="auto">
          <a:xfrm>
            <a:off x="1447800" y="1447800"/>
            <a:ext cx="533400" cy="533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Gill Sans"/>
                <a:cs typeface="Gill Sans"/>
              </a:rPr>
              <a:t>y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609600" y="1447800"/>
            <a:ext cx="838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get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4114800" y="1371600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92100" algn="l"/>
                <a:tab pos="520700" algn="l"/>
              </a:tabLst>
            </a:pPr>
            <a:r>
              <a:rPr lang="en-US" sz="2400" b="0" i="1" kern="0" dirty="0">
                <a:solidFill>
                  <a:srgbClr val="000000"/>
                </a:solidFill>
                <a:latin typeface="Gill Sans"/>
                <a:cs typeface="Gill Sans"/>
              </a:rPr>
              <a:t>h</a:t>
            </a:r>
            <a:r>
              <a:rPr lang="en-US" sz="2400" b="0" i="1" kern="0" baseline="-25000" dirty="0">
                <a:solidFill>
                  <a:srgbClr val="000000"/>
                </a:solidFill>
                <a:latin typeface="Gill Sans"/>
                <a:cs typeface="Gill Sans"/>
              </a:rPr>
              <a:t>1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(</a:t>
            </a:r>
            <a:r>
              <a:rPr lang="en-US" sz="2400" b="0" i="1" kern="0" dirty="0">
                <a:solidFill>
                  <a:srgbClr val="000000"/>
                </a:solidFill>
                <a:latin typeface="Gill Sans"/>
                <a:cs typeface="Gill Sans"/>
              </a:rPr>
              <a:t>y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) = 6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4114800" y="1748135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92100" algn="l"/>
                <a:tab pos="520700" algn="l"/>
              </a:tabLst>
            </a:pPr>
            <a:r>
              <a:rPr lang="en-US" sz="2400" b="0" i="1" kern="0" dirty="0">
                <a:solidFill>
                  <a:srgbClr val="000000"/>
                </a:solidFill>
                <a:latin typeface="Gill Sans"/>
                <a:cs typeface="Gill Sans"/>
              </a:rPr>
              <a:t>h</a:t>
            </a:r>
            <a:r>
              <a:rPr lang="en-US" sz="2400" b="0" i="1" kern="0" baseline="-25000" dirty="0">
                <a:solidFill>
                  <a:srgbClr val="000000"/>
                </a:solidFill>
                <a:latin typeface="Gill Sans"/>
                <a:cs typeface="Gill Sans"/>
              </a:rPr>
              <a:t>2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(</a:t>
            </a:r>
            <a:r>
              <a:rPr lang="en-US" sz="2400" b="0" i="1" kern="0" dirty="0">
                <a:solidFill>
                  <a:srgbClr val="000000"/>
                </a:solidFill>
                <a:latin typeface="Gill Sans"/>
                <a:cs typeface="Gill Sans"/>
              </a:rPr>
              <a:t>y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) = 5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4114800" y="2129135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92100" algn="l"/>
                <a:tab pos="520700" algn="l"/>
              </a:tabLst>
            </a:pPr>
            <a:r>
              <a:rPr lang="en-US" sz="2400" b="0" i="1" kern="0" dirty="0">
                <a:solidFill>
                  <a:srgbClr val="000000"/>
                </a:solidFill>
                <a:latin typeface="Gill Sans"/>
                <a:cs typeface="Gill Sans"/>
              </a:rPr>
              <a:t>h</a:t>
            </a:r>
            <a:r>
              <a:rPr lang="en-US" sz="2400" b="0" i="1" kern="0" baseline="-25000" dirty="0">
                <a:solidFill>
                  <a:srgbClr val="000000"/>
                </a:solidFill>
                <a:latin typeface="Gill Sans"/>
                <a:cs typeface="Gill Sans"/>
              </a:rPr>
              <a:t>3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(</a:t>
            </a:r>
            <a:r>
              <a:rPr lang="en-US" sz="2400" b="0" i="1" kern="0" dirty="0">
                <a:solidFill>
                  <a:srgbClr val="000000"/>
                </a:solidFill>
                <a:latin typeface="Gill Sans"/>
                <a:cs typeface="Gill Sans"/>
              </a:rPr>
              <a:t>y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) = 12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cxnSp>
        <p:nvCxnSpPr>
          <p:cNvPr id="72" name="Straight Arrow Connector 71"/>
          <p:cNvCxnSpPr/>
          <p:nvPr/>
        </p:nvCxnSpPr>
        <p:spPr bwMode="auto">
          <a:xfrm>
            <a:off x="1752600" y="2133600"/>
            <a:ext cx="2362200" cy="22860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 bwMode="auto">
          <a:xfrm>
            <a:off x="1752600" y="2133600"/>
            <a:ext cx="1905000" cy="28194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/>
          <p:nvPr/>
        </p:nvCxnSpPr>
        <p:spPr bwMode="auto">
          <a:xfrm>
            <a:off x="1752600" y="2133600"/>
            <a:ext cx="5562600" cy="33528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4114800" y="2510135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92100" algn="l"/>
                <a:tab pos="520700" algn="l"/>
              </a:tabLst>
            </a:pPr>
            <a:r>
              <a:rPr lang="en-US" sz="2400" b="0" i="1" kern="0" dirty="0">
                <a:solidFill>
                  <a:srgbClr val="000000"/>
                </a:solidFill>
                <a:latin typeface="Gill Sans"/>
                <a:cs typeface="Gill Sans"/>
              </a:rPr>
              <a:t>h</a:t>
            </a:r>
            <a:r>
              <a:rPr lang="en-US" sz="2400" b="0" i="1" kern="0" baseline="-25000" dirty="0">
                <a:solidFill>
                  <a:srgbClr val="000000"/>
                </a:solidFill>
                <a:latin typeface="Gill Sans"/>
                <a:cs typeface="Gill Sans"/>
              </a:rPr>
              <a:t>4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(</a:t>
            </a:r>
            <a:r>
              <a:rPr lang="en-US" sz="2400" b="0" i="1" kern="0" dirty="0">
                <a:solidFill>
                  <a:srgbClr val="000000"/>
                </a:solidFill>
                <a:latin typeface="Gill Sans"/>
                <a:cs typeface="Gill Sans"/>
              </a:rPr>
              <a:t>y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) = 2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cxnSp>
        <p:nvCxnSpPr>
          <p:cNvPr id="76" name="Straight Arrow Connector 75"/>
          <p:cNvCxnSpPr/>
          <p:nvPr/>
        </p:nvCxnSpPr>
        <p:spPr bwMode="auto">
          <a:xfrm>
            <a:off x="1752600" y="2133600"/>
            <a:ext cx="304800" cy="38862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2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Count-Min Sketches: get</a:t>
            </a:r>
          </a:p>
        </p:txBody>
      </p:sp>
    </p:spTree>
    <p:extLst>
      <p:ext uri="{BB962C8B-B14F-4D97-AF65-F5344CB8AC3E}">
        <p14:creationId xmlns:p14="http://schemas.microsoft.com/office/powerpoint/2010/main" val="221287774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 animBg="1"/>
      <p:bldP spid="68" grpId="0"/>
      <p:bldP spid="69" grpId="0"/>
      <p:bldP spid="70" grpId="0"/>
      <p:bldP spid="71" grpId="0"/>
      <p:bldP spid="7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roup 62"/>
          <p:cNvGrpSpPr/>
          <p:nvPr/>
        </p:nvGrpSpPr>
        <p:grpSpPr>
          <a:xfrm>
            <a:off x="1371600" y="4343400"/>
            <a:ext cx="6324600" cy="2057400"/>
            <a:chOff x="1371600" y="4343400"/>
            <a:chExt cx="6324600" cy="2057400"/>
          </a:xfrm>
        </p:grpSpPr>
        <p:sp>
          <p:nvSpPr>
            <p:cNvPr id="4" name="Rectangle 3"/>
            <p:cNvSpPr/>
            <p:nvPr/>
          </p:nvSpPr>
          <p:spPr bwMode="auto">
            <a:xfrm>
              <a:off x="13716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5" name="Rectangle 4"/>
            <p:cNvSpPr/>
            <p:nvPr/>
          </p:nvSpPr>
          <p:spPr bwMode="auto">
            <a:xfrm>
              <a:off x="19050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2</a:t>
              </a:r>
            </a:p>
          </p:txBody>
        </p:sp>
        <p:sp>
          <p:nvSpPr>
            <p:cNvPr id="6" name="Rectangle 5"/>
            <p:cNvSpPr/>
            <p:nvPr/>
          </p:nvSpPr>
          <p:spPr bwMode="auto">
            <a:xfrm>
              <a:off x="24384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7" name="Rectangle 6"/>
            <p:cNvSpPr/>
            <p:nvPr/>
          </p:nvSpPr>
          <p:spPr bwMode="auto">
            <a:xfrm>
              <a:off x="29718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8" name="Rectangle 7"/>
            <p:cNvSpPr/>
            <p:nvPr/>
          </p:nvSpPr>
          <p:spPr bwMode="auto">
            <a:xfrm>
              <a:off x="35052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9" name="Rectangle 8"/>
            <p:cNvSpPr/>
            <p:nvPr/>
          </p:nvSpPr>
          <p:spPr bwMode="auto">
            <a:xfrm>
              <a:off x="40386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1</a:t>
              </a:r>
            </a:p>
          </p:txBody>
        </p:sp>
        <p:sp>
          <p:nvSpPr>
            <p:cNvPr id="10" name="Rectangle 9"/>
            <p:cNvSpPr/>
            <p:nvPr/>
          </p:nvSpPr>
          <p:spPr bwMode="auto">
            <a:xfrm>
              <a:off x="45720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1" name="Rectangle 10"/>
            <p:cNvSpPr/>
            <p:nvPr/>
          </p:nvSpPr>
          <p:spPr bwMode="auto">
            <a:xfrm>
              <a:off x="51054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2" name="Rectangle 11"/>
            <p:cNvSpPr/>
            <p:nvPr/>
          </p:nvSpPr>
          <p:spPr bwMode="auto">
            <a:xfrm>
              <a:off x="56388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3" name="Rectangle 12"/>
            <p:cNvSpPr/>
            <p:nvPr/>
          </p:nvSpPr>
          <p:spPr bwMode="auto">
            <a:xfrm>
              <a:off x="61722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4" name="Rectangle 13"/>
            <p:cNvSpPr/>
            <p:nvPr/>
          </p:nvSpPr>
          <p:spPr bwMode="auto">
            <a:xfrm>
              <a:off x="67056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5" name="Rectangle 14"/>
            <p:cNvSpPr/>
            <p:nvPr/>
          </p:nvSpPr>
          <p:spPr bwMode="auto">
            <a:xfrm>
              <a:off x="72390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6" name="Rectangle 15"/>
            <p:cNvSpPr/>
            <p:nvPr/>
          </p:nvSpPr>
          <p:spPr bwMode="auto">
            <a:xfrm>
              <a:off x="13716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7" name="Rectangle 16"/>
            <p:cNvSpPr/>
            <p:nvPr/>
          </p:nvSpPr>
          <p:spPr bwMode="auto">
            <a:xfrm>
              <a:off x="19050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8" name="Rectangle 17"/>
            <p:cNvSpPr/>
            <p:nvPr/>
          </p:nvSpPr>
          <p:spPr bwMode="auto">
            <a:xfrm>
              <a:off x="24384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9" name="Rectangle 18"/>
            <p:cNvSpPr/>
            <p:nvPr/>
          </p:nvSpPr>
          <p:spPr bwMode="auto">
            <a:xfrm>
              <a:off x="29718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0" name="Rectangle 19"/>
            <p:cNvSpPr/>
            <p:nvPr/>
          </p:nvSpPr>
          <p:spPr bwMode="auto">
            <a:xfrm>
              <a:off x="35052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3</a:t>
              </a:r>
            </a:p>
          </p:txBody>
        </p:sp>
        <p:sp>
          <p:nvSpPr>
            <p:cNvPr id="21" name="Rectangle 20"/>
            <p:cNvSpPr/>
            <p:nvPr/>
          </p:nvSpPr>
          <p:spPr bwMode="auto">
            <a:xfrm>
              <a:off x="40386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2" name="Rectangle 21"/>
            <p:cNvSpPr/>
            <p:nvPr/>
          </p:nvSpPr>
          <p:spPr bwMode="auto">
            <a:xfrm>
              <a:off x="45720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3" name="Rectangle 22"/>
            <p:cNvSpPr/>
            <p:nvPr/>
          </p:nvSpPr>
          <p:spPr bwMode="auto">
            <a:xfrm>
              <a:off x="51054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4" name="Rectangle 23"/>
            <p:cNvSpPr/>
            <p:nvPr/>
          </p:nvSpPr>
          <p:spPr bwMode="auto">
            <a:xfrm>
              <a:off x="56388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5" name="Rectangle 24"/>
            <p:cNvSpPr/>
            <p:nvPr/>
          </p:nvSpPr>
          <p:spPr bwMode="auto">
            <a:xfrm>
              <a:off x="61722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6" name="Rectangle 25"/>
            <p:cNvSpPr/>
            <p:nvPr/>
          </p:nvSpPr>
          <p:spPr bwMode="auto">
            <a:xfrm>
              <a:off x="67056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7" name="Rectangle 26"/>
            <p:cNvSpPr/>
            <p:nvPr/>
          </p:nvSpPr>
          <p:spPr bwMode="auto">
            <a:xfrm>
              <a:off x="72390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8" name="Rectangle 27"/>
            <p:cNvSpPr/>
            <p:nvPr/>
          </p:nvSpPr>
          <p:spPr bwMode="auto">
            <a:xfrm>
              <a:off x="13716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9" name="Rectangle 28"/>
            <p:cNvSpPr/>
            <p:nvPr/>
          </p:nvSpPr>
          <p:spPr bwMode="auto">
            <a:xfrm>
              <a:off x="19050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0" name="Rectangle 29"/>
            <p:cNvSpPr/>
            <p:nvPr/>
          </p:nvSpPr>
          <p:spPr bwMode="auto">
            <a:xfrm>
              <a:off x="24384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1" name="Rectangle 30"/>
            <p:cNvSpPr/>
            <p:nvPr/>
          </p:nvSpPr>
          <p:spPr bwMode="auto">
            <a:xfrm>
              <a:off x="29718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2" name="Rectangle 31"/>
            <p:cNvSpPr/>
            <p:nvPr/>
          </p:nvSpPr>
          <p:spPr bwMode="auto">
            <a:xfrm>
              <a:off x="35052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3" name="Rectangle 32"/>
            <p:cNvSpPr/>
            <p:nvPr/>
          </p:nvSpPr>
          <p:spPr bwMode="auto">
            <a:xfrm>
              <a:off x="40386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4" name="Rectangle 33"/>
            <p:cNvSpPr/>
            <p:nvPr/>
          </p:nvSpPr>
          <p:spPr bwMode="auto">
            <a:xfrm>
              <a:off x="45720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5" name="Rectangle 34"/>
            <p:cNvSpPr/>
            <p:nvPr/>
          </p:nvSpPr>
          <p:spPr bwMode="auto">
            <a:xfrm>
              <a:off x="51054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6" name="Rectangle 35"/>
            <p:cNvSpPr/>
            <p:nvPr/>
          </p:nvSpPr>
          <p:spPr bwMode="auto">
            <a:xfrm>
              <a:off x="56388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7" name="Rectangle 36"/>
            <p:cNvSpPr/>
            <p:nvPr/>
          </p:nvSpPr>
          <p:spPr bwMode="auto">
            <a:xfrm>
              <a:off x="61722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8" name="Rectangle 37"/>
            <p:cNvSpPr/>
            <p:nvPr/>
          </p:nvSpPr>
          <p:spPr bwMode="auto">
            <a:xfrm>
              <a:off x="67056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2</a:t>
              </a:r>
            </a:p>
          </p:txBody>
        </p:sp>
        <p:sp>
          <p:nvSpPr>
            <p:cNvPr id="39" name="Rectangle 38"/>
            <p:cNvSpPr/>
            <p:nvPr/>
          </p:nvSpPr>
          <p:spPr bwMode="auto">
            <a:xfrm>
              <a:off x="72390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1</a:t>
              </a:r>
            </a:p>
          </p:txBody>
        </p:sp>
        <p:sp>
          <p:nvSpPr>
            <p:cNvPr id="40" name="Rectangle 39"/>
            <p:cNvSpPr/>
            <p:nvPr/>
          </p:nvSpPr>
          <p:spPr bwMode="auto">
            <a:xfrm>
              <a:off x="13716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1" name="Rectangle 40"/>
            <p:cNvSpPr/>
            <p:nvPr/>
          </p:nvSpPr>
          <p:spPr bwMode="auto">
            <a:xfrm>
              <a:off x="19050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1</a:t>
              </a:r>
            </a:p>
          </p:txBody>
        </p:sp>
        <p:sp>
          <p:nvSpPr>
            <p:cNvPr id="42" name="Rectangle 41"/>
            <p:cNvSpPr/>
            <p:nvPr/>
          </p:nvSpPr>
          <p:spPr bwMode="auto">
            <a:xfrm>
              <a:off x="24384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3" name="Rectangle 42"/>
            <p:cNvSpPr/>
            <p:nvPr/>
          </p:nvSpPr>
          <p:spPr bwMode="auto">
            <a:xfrm>
              <a:off x="29718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2</a:t>
              </a:r>
            </a:p>
          </p:txBody>
        </p:sp>
        <p:sp>
          <p:nvSpPr>
            <p:cNvPr id="44" name="Rectangle 43"/>
            <p:cNvSpPr/>
            <p:nvPr/>
          </p:nvSpPr>
          <p:spPr bwMode="auto">
            <a:xfrm>
              <a:off x="35052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5" name="Rectangle 44"/>
            <p:cNvSpPr/>
            <p:nvPr/>
          </p:nvSpPr>
          <p:spPr bwMode="auto">
            <a:xfrm>
              <a:off x="40386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6" name="Rectangle 45"/>
            <p:cNvSpPr/>
            <p:nvPr/>
          </p:nvSpPr>
          <p:spPr bwMode="auto">
            <a:xfrm>
              <a:off x="45720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7" name="Rectangle 46"/>
            <p:cNvSpPr/>
            <p:nvPr/>
          </p:nvSpPr>
          <p:spPr bwMode="auto">
            <a:xfrm>
              <a:off x="51054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8" name="Rectangle 47"/>
            <p:cNvSpPr/>
            <p:nvPr/>
          </p:nvSpPr>
          <p:spPr bwMode="auto">
            <a:xfrm>
              <a:off x="56388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9" name="Rectangle 48"/>
            <p:cNvSpPr/>
            <p:nvPr/>
          </p:nvSpPr>
          <p:spPr bwMode="auto">
            <a:xfrm>
              <a:off x="61722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50" name="Rectangle 49"/>
            <p:cNvSpPr/>
            <p:nvPr/>
          </p:nvSpPr>
          <p:spPr bwMode="auto">
            <a:xfrm>
              <a:off x="67056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51" name="Rectangle 50"/>
            <p:cNvSpPr/>
            <p:nvPr/>
          </p:nvSpPr>
          <p:spPr bwMode="auto">
            <a:xfrm>
              <a:off x="72390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</p:grpSp>
      <p:sp>
        <p:nvSpPr>
          <p:cNvPr id="67" name="Oval 66"/>
          <p:cNvSpPr/>
          <p:nvPr/>
        </p:nvSpPr>
        <p:spPr bwMode="auto">
          <a:xfrm>
            <a:off x="1447800" y="1447800"/>
            <a:ext cx="533400" cy="533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Gill Sans"/>
                <a:cs typeface="Gill Sans"/>
              </a:rPr>
              <a:t>y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609600" y="1447800"/>
            <a:ext cx="838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get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4114800" y="1371600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92100" algn="l"/>
                <a:tab pos="520700" algn="l"/>
              </a:tabLst>
            </a:pPr>
            <a:r>
              <a:rPr lang="en-US" sz="2400" b="0" i="1" kern="0" dirty="0">
                <a:solidFill>
                  <a:srgbClr val="000000"/>
                </a:solidFill>
                <a:latin typeface="Gill Sans"/>
                <a:cs typeface="Gill Sans"/>
              </a:rPr>
              <a:t>h</a:t>
            </a:r>
            <a:r>
              <a:rPr lang="en-US" sz="2400" b="0" i="1" kern="0" baseline="-25000" dirty="0">
                <a:solidFill>
                  <a:srgbClr val="000000"/>
                </a:solidFill>
                <a:latin typeface="Gill Sans"/>
                <a:cs typeface="Gill Sans"/>
              </a:rPr>
              <a:t>1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(</a:t>
            </a:r>
            <a:r>
              <a:rPr lang="en-US" sz="2400" b="0" i="1" kern="0" dirty="0">
                <a:solidFill>
                  <a:srgbClr val="000000"/>
                </a:solidFill>
                <a:latin typeface="Gill Sans"/>
                <a:cs typeface="Gill Sans"/>
              </a:rPr>
              <a:t>y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) = 6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4114800" y="1748135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92100" algn="l"/>
                <a:tab pos="520700" algn="l"/>
              </a:tabLst>
            </a:pPr>
            <a:r>
              <a:rPr lang="en-US" sz="2400" b="0" i="1" kern="0" dirty="0">
                <a:solidFill>
                  <a:srgbClr val="000000"/>
                </a:solidFill>
                <a:latin typeface="Gill Sans"/>
                <a:cs typeface="Gill Sans"/>
              </a:rPr>
              <a:t>h</a:t>
            </a:r>
            <a:r>
              <a:rPr lang="en-US" sz="2400" b="0" i="1" kern="0" baseline="-25000" dirty="0">
                <a:solidFill>
                  <a:srgbClr val="000000"/>
                </a:solidFill>
                <a:latin typeface="Gill Sans"/>
                <a:cs typeface="Gill Sans"/>
              </a:rPr>
              <a:t>2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(</a:t>
            </a:r>
            <a:r>
              <a:rPr lang="en-US" sz="2400" b="0" i="1" kern="0" dirty="0">
                <a:solidFill>
                  <a:srgbClr val="000000"/>
                </a:solidFill>
                <a:latin typeface="Gill Sans"/>
                <a:cs typeface="Gill Sans"/>
              </a:rPr>
              <a:t>y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) = 5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4114800" y="2129135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92100" algn="l"/>
                <a:tab pos="520700" algn="l"/>
              </a:tabLst>
            </a:pPr>
            <a:r>
              <a:rPr lang="en-US" sz="2400" b="0" i="1" kern="0" dirty="0">
                <a:solidFill>
                  <a:srgbClr val="000000"/>
                </a:solidFill>
                <a:latin typeface="Gill Sans"/>
                <a:cs typeface="Gill Sans"/>
              </a:rPr>
              <a:t>h</a:t>
            </a:r>
            <a:r>
              <a:rPr lang="en-US" sz="2400" b="0" i="1" kern="0" baseline="-25000" dirty="0">
                <a:solidFill>
                  <a:srgbClr val="000000"/>
                </a:solidFill>
                <a:latin typeface="Gill Sans"/>
                <a:cs typeface="Gill Sans"/>
              </a:rPr>
              <a:t>3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(</a:t>
            </a:r>
            <a:r>
              <a:rPr lang="en-US" sz="2400" b="0" i="1" kern="0" dirty="0">
                <a:solidFill>
                  <a:srgbClr val="000000"/>
                </a:solidFill>
                <a:latin typeface="Gill Sans"/>
                <a:cs typeface="Gill Sans"/>
              </a:rPr>
              <a:t>y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) = 12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cxnSp>
        <p:nvCxnSpPr>
          <p:cNvPr id="72" name="Straight Arrow Connector 71"/>
          <p:cNvCxnSpPr/>
          <p:nvPr/>
        </p:nvCxnSpPr>
        <p:spPr bwMode="auto">
          <a:xfrm>
            <a:off x="1752600" y="2133600"/>
            <a:ext cx="2362200" cy="22860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 bwMode="auto">
          <a:xfrm>
            <a:off x="1752600" y="2133600"/>
            <a:ext cx="1905000" cy="28194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/>
          <p:nvPr/>
        </p:nvCxnSpPr>
        <p:spPr bwMode="auto">
          <a:xfrm>
            <a:off x="1752600" y="2133600"/>
            <a:ext cx="5562600" cy="33528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4114800" y="2510135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92100" algn="l"/>
                <a:tab pos="520700" algn="l"/>
              </a:tabLst>
            </a:pPr>
            <a:r>
              <a:rPr lang="en-US" sz="2400" b="0" i="1" kern="0" dirty="0">
                <a:solidFill>
                  <a:srgbClr val="000000"/>
                </a:solidFill>
                <a:latin typeface="Gill Sans"/>
                <a:cs typeface="Gill Sans"/>
              </a:rPr>
              <a:t>h</a:t>
            </a:r>
            <a:r>
              <a:rPr lang="en-US" sz="2400" b="0" i="1" kern="0" baseline="-25000" dirty="0">
                <a:solidFill>
                  <a:srgbClr val="000000"/>
                </a:solidFill>
                <a:latin typeface="Gill Sans"/>
                <a:cs typeface="Gill Sans"/>
              </a:rPr>
              <a:t>4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(</a:t>
            </a:r>
            <a:r>
              <a:rPr lang="en-US" sz="2400" b="0" i="1" kern="0" dirty="0">
                <a:solidFill>
                  <a:srgbClr val="000000"/>
                </a:solidFill>
                <a:latin typeface="Gill Sans"/>
                <a:cs typeface="Gill Sans"/>
              </a:rPr>
              <a:t>y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) = 2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cxnSp>
        <p:nvCxnSpPr>
          <p:cNvPr id="76" name="Straight Arrow Connector 75"/>
          <p:cNvCxnSpPr/>
          <p:nvPr/>
        </p:nvCxnSpPr>
        <p:spPr bwMode="auto">
          <a:xfrm>
            <a:off x="1752600" y="2133600"/>
            <a:ext cx="304800" cy="38862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62" name="Group 61"/>
          <p:cNvGrpSpPr/>
          <p:nvPr/>
        </p:nvGrpSpPr>
        <p:grpSpPr>
          <a:xfrm>
            <a:off x="5486400" y="2514600"/>
            <a:ext cx="3124200" cy="1676400"/>
            <a:chOff x="5486400" y="2514600"/>
            <a:chExt cx="3124200" cy="1676400"/>
          </a:xfrm>
        </p:grpSpPr>
        <p:sp>
          <p:nvSpPr>
            <p:cNvPr id="65" name="TextBox 64"/>
            <p:cNvSpPr txBox="1"/>
            <p:nvPr/>
          </p:nvSpPr>
          <p:spPr>
            <a:xfrm>
              <a:off x="5486400" y="3124200"/>
              <a:ext cx="3124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tabLst>
                  <a:tab pos="292100" algn="l"/>
                  <a:tab pos="520700" algn="l"/>
                </a:tabLst>
              </a:pPr>
              <a:r>
                <a:rPr lang="en-US" sz="2400" b="0" kern="0" dirty="0">
                  <a:solidFill>
                    <a:srgbClr val="000000"/>
                  </a:solidFill>
                  <a:latin typeface="Gill Sans"/>
                  <a:cs typeface="Gill Sans"/>
                </a:rPr>
                <a:t>MIN                      = 1    </a:t>
              </a:r>
              <a:endParaRPr lang="en-US" sz="2400" b="0" dirty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6477000" y="3272135"/>
              <a:ext cx="1447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tabLst>
                  <a:tab pos="292100" algn="l"/>
                  <a:tab pos="520700" algn="l"/>
                </a:tabLst>
              </a:pPr>
              <a:r>
                <a:rPr lang="en-US" sz="2400" b="0" kern="0" dirty="0">
                  <a:solidFill>
                    <a:srgbClr val="000000"/>
                  </a:solidFill>
                  <a:latin typeface="Gill Sans"/>
                  <a:cs typeface="Gill Sans"/>
                </a:rPr>
                <a:t>A[</a:t>
              </a:r>
              <a:r>
                <a:rPr lang="en-US" sz="2400" b="0" i="1" kern="0" dirty="0">
                  <a:solidFill>
                    <a:srgbClr val="000000"/>
                  </a:solidFill>
                  <a:latin typeface="Gill Sans"/>
                  <a:cs typeface="Gill Sans"/>
                </a:rPr>
                <a:t>h</a:t>
              </a:r>
              <a:r>
                <a:rPr lang="en-US" sz="2400" b="0" i="1" kern="0" baseline="-25000" dirty="0">
                  <a:solidFill>
                    <a:srgbClr val="000000"/>
                  </a:solidFill>
                  <a:latin typeface="Gill Sans"/>
                  <a:cs typeface="Gill Sans"/>
                </a:rPr>
                <a:t>3</a:t>
              </a:r>
              <a:r>
                <a:rPr lang="en-US" sz="2400" b="0" kern="0" dirty="0">
                  <a:solidFill>
                    <a:srgbClr val="000000"/>
                  </a:solidFill>
                  <a:latin typeface="Gill Sans"/>
                  <a:cs typeface="Gill Sans"/>
                </a:rPr>
                <a:t>(</a:t>
              </a:r>
              <a:r>
                <a:rPr lang="en-US" sz="2400" b="0" i="1" kern="0" dirty="0">
                  <a:solidFill>
                    <a:srgbClr val="000000"/>
                  </a:solidFill>
                  <a:latin typeface="Gill Sans"/>
                  <a:cs typeface="Gill Sans"/>
                </a:rPr>
                <a:t>y</a:t>
              </a:r>
              <a:r>
                <a:rPr lang="en-US" sz="2400" b="0" kern="0" dirty="0">
                  <a:solidFill>
                    <a:srgbClr val="000000"/>
                  </a:solidFill>
                  <a:latin typeface="Gill Sans"/>
                  <a:cs typeface="Gill Sans"/>
                </a:rPr>
                <a:t>)]</a:t>
              </a:r>
              <a:endParaRPr lang="en-US" sz="2400" b="0" dirty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  <p:sp>
          <p:nvSpPr>
            <p:cNvPr id="66" name="Double Brace 65"/>
            <p:cNvSpPr/>
            <p:nvPr/>
          </p:nvSpPr>
          <p:spPr bwMode="auto">
            <a:xfrm>
              <a:off x="6248400" y="2514600"/>
              <a:ext cx="1676400" cy="1676400"/>
            </a:xfrm>
            <a:prstGeom prst="bracePair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6477000" y="2514600"/>
              <a:ext cx="1447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tabLst>
                  <a:tab pos="292100" algn="l"/>
                  <a:tab pos="520700" algn="l"/>
                </a:tabLst>
              </a:pPr>
              <a:r>
                <a:rPr lang="en-US" sz="2400" b="0" kern="0" dirty="0">
                  <a:solidFill>
                    <a:srgbClr val="000000"/>
                  </a:solidFill>
                  <a:latin typeface="Gill Sans"/>
                  <a:cs typeface="Gill Sans"/>
                </a:rPr>
                <a:t>A[</a:t>
              </a:r>
              <a:r>
                <a:rPr lang="en-US" sz="2400" b="0" i="1" kern="0" dirty="0">
                  <a:solidFill>
                    <a:srgbClr val="000000"/>
                  </a:solidFill>
                  <a:latin typeface="Gill Sans"/>
                  <a:cs typeface="Gill Sans"/>
                </a:rPr>
                <a:t>h</a:t>
              </a:r>
              <a:r>
                <a:rPr lang="en-US" sz="2400" b="0" i="1" kern="0" baseline="-25000" dirty="0">
                  <a:solidFill>
                    <a:srgbClr val="000000"/>
                  </a:solidFill>
                  <a:latin typeface="Gill Sans"/>
                  <a:cs typeface="Gill Sans"/>
                </a:rPr>
                <a:t>1</a:t>
              </a:r>
              <a:r>
                <a:rPr lang="en-US" sz="2400" b="0" kern="0" dirty="0">
                  <a:solidFill>
                    <a:srgbClr val="000000"/>
                  </a:solidFill>
                  <a:latin typeface="Gill Sans"/>
                  <a:cs typeface="Gill Sans"/>
                </a:rPr>
                <a:t>(</a:t>
              </a:r>
              <a:r>
                <a:rPr lang="en-US" sz="2400" b="0" i="1" kern="0" dirty="0">
                  <a:solidFill>
                    <a:srgbClr val="000000"/>
                  </a:solidFill>
                  <a:latin typeface="Gill Sans"/>
                  <a:cs typeface="Gill Sans"/>
                </a:rPr>
                <a:t>y</a:t>
              </a:r>
              <a:r>
                <a:rPr lang="en-US" sz="2400" b="0" kern="0" dirty="0">
                  <a:solidFill>
                    <a:srgbClr val="000000"/>
                  </a:solidFill>
                  <a:latin typeface="Gill Sans"/>
                  <a:cs typeface="Gill Sans"/>
                </a:rPr>
                <a:t>)]</a:t>
              </a:r>
              <a:endParaRPr lang="en-US" sz="2400" b="0" dirty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6477000" y="2891135"/>
              <a:ext cx="1447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tabLst>
                  <a:tab pos="292100" algn="l"/>
                  <a:tab pos="520700" algn="l"/>
                </a:tabLst>
              </a:pPr>
              <a:r>
                <a:rPr lang="en-US" sz="2400" b="0" kern="0" dirty="0">
                  <a:solidFill>
                    <a:srgbClr val="000000"/>
                  </a:solidFill>
                  <a:latin typeface="Gill Sans"/>
                  <a:cs typeface="Gill Sans"/>
                </a:rPr>
                <a:t>A[</a:t>
              </a:r>
              <a:r>
                <a:rPr lang="en-US" sz="2400" b="0" i="1" kern="0" dirty="0">
                  <a:solidFill>
                    <a:srgbClr val="000000"/>
                  </a:solidFill>
                  <a:latin typeface="Gill Sans"/>
                  <a:cs typeface="Gill Sans"/>
                </a:rPr>
                <a:t>h</a:t>
              </a:r>
              <a:r>
                <a:rPr lang="en-US" sz="2400" b="0" i="1" kern="0" baseline="-25000" dirty="0">
                  <a:solidFill>
                    <a:srgbClr val="000000"/>
                  </a:solidFill>
                  <a:latin typeface="Gill Sans"/>
                  <a:cs typeface="Gill Sans"/>
                </a:rPr>
                <a:t>2</a:t>
              </a:r>
              <a:r>
                <a:rPr lang="en-US" sz="2400" b="0" kern="0" dirty="0">
                  <a:solidFill>
                    <a:srgbClr val="000000"/>
                  </a:solidFill>
                  <a:latin typeface="Gill Sans"/>
                  <a:cs typeface="Gill Sans"/>
                </a:rPr>
                <a:t>(</a:t>
              </a:r>
              <a:r>
                <a:rPr lang="en-US" sz="2400" b="0" i="1" kern="0" dirty="0">
                  <a:solidFill>
                    <a:srgbClr val="000000"/>
                  </a:solidFill>
                  <a:latin typeface="Gill Sans"/>
                  <a:cs typeface="Gill Sans"/>
                </a:rPr>
                <a:t>y</a:t>
              </a:r>
              <a:r>
                <a:rPr lang="en-US" sz="2400" b="0" kern="0" dirty="0">
                  <a:solidFill>
                    <a:srgbClr val="000000"/>
                  </a:solidFill>
                  <a:latin typeface="Gill Sans"/>
                  <a:cs typeface="Gill Sans"/>
                </a:rPr>
                <a:t>)]</a:t>
              </a:r>
              <a:endParaRPr lang="en-US" sz="2400" b="0" dirty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6477000" y="3653135"/>
              <a:ext cx="1447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tabLst>
                  <a:tab pos="292100" algn="l"/>
                  <a:tab pos="520700" algn="l"/>
                </a:tabLst>
              </a:pPr>
              <a:r>
                <a:rPr lang="en-US" sz="2400" b="0" kern="0" dirty="0">
                  <a:solidFill>
                    <a:srgbClr val="000000"/>
                  </a:solidFill>
                  <a:latin typeface="Gill Sans"/>
                  <a:cs typeface="Gill Sans"/>
                </a:rPr>
                <a:t>A[</a:t>
              </a:r>
              <a:r>
                <a:rPr lang="en-US" sz="2400" b="0" i="1" kern="0" dirty="0">
                  <a:solidFill>
                    <a:srgbClr val="000000"/>
                  </a:solidFill>
                  <a:latin typeface="Gill Sans"/>
                  <a:cs typeface="Gill Sans"/>
                </a:rPr>
                <a:t>h</a:t>
              </a:r>
              <a:r>
                <a:rPr lang="en-US" sz="2400" b="0" i="1" kern="0" baseline="-25000" dirty="0">
                  <a:solidFill>
                    <a:srgbClr val="000000"/>
                  </a:solidFill>
                  <a:latin typeface="Gill Sans"/>
                  <a:cs typeface="Gill Sans"/>
                </a:rPr>
                <a:t>4</a:t>
              </a:r>
              <a:r>
                <a:rPr lang="en-US" sz="2400" b="0" kern="0" dirty="0">
                  <a:solidFill>
                    <a:srgbClr val="000000"/>
                  </a:solidFill>
                  <a:latin typeface="Gill Sans"/>
                  <a:cs typeface="Gill Sans"/>
                </a:rPr>
                <a:t>(</a:t>
              </a:r>
              <a:r>
                <a:rPr lang="en-US" sz="2400" b="0" i="1" kern="0" dirty="0">
                  <a:solidFill>
                    <a:srgbClr val="000000"/>
                  </a:solidFill>
                  <a:latin typeface="Gill Sans"/>
                  <a:cs typeface="Gill Sans"/>
                </a:rPr>
                <a:t>y</a:t>
              </a:r>
              <a:r>
                <a:rPr lang="en-US" sz="2400" b="0" kern="0" dirty="0">
                  <a:solidFill>
                    <a:srgbClr val="000000"/>
                  </a:solidFill>
                  <a:latin typeface="Gill Sans"/>
                  <a:cs typeface="Gill Sans"/>
                </a:rPr>
                <a:t>)]</a:t>
              </a:r>
              <a:endParaRPr lang="en-US" sz="2400" b="0" dirty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</p:grpSp>
      <p:sp>
        <p:nvSpPr>
          <p:cNvPr id="80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Count-Min Sketches: get</a:t>
            </a:r>
          </a:p>
        </p:txBody>
      </p:sp>
    </p:spTree>
    <p:extLst>
      <p:ext uri="{BB962C8B-B14F-4D97-AF65-F5344CB8AC3E}">
        <p14:creationId xmlns:p14="http://schemas.microsoft.com/office/powerpoint/2010/main" val="9388210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Count-Min Sketches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22098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Error properties: get(</a:t>
            </a:r>
            <a:r>
              <a:rPr lang="en-US" sz="2400" b="0" i="1" kern="0" dirty="0">
                <a:solidFill>
                  <a:srgbClr val="000000"/>
                </a:solidFill>
                <a:latin typeface="Gill Sans"/>
                <a:cs typeface="Gill Sans"/>
              </a:rPr>
              <a:t>x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59080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Reasonable estimation of heavy-hitters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Frequent over-estimation of tail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348311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Usage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3864114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Constraints: number of distinct events, distribution of events, error bounds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Tunable parameters: number of counters 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m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and hash functions 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k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, size of counters</a:t>
            </a:r>
          </a:p>
        </p:txBody>
      </p:sp>
    </p:spTree>
    <p:extLst>
      <p:ext uri="{BB962C8B-B14F-4D97-AF65-F5344CB8AC3E}">
        <p14:creationId xmlns:p14="http://schemas.microsoft.com/office/powerpoint/2010/main" val="389306697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Hashing for Three Common Tasks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15240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Cardinality estimation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190500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What’s the cardinality of set 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S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?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How many unique visitors to this page?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294971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Set membership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3330714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Is 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x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a member of set 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S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?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Has this user seen this ad before?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447371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Frequency estimation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4854714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How many times have we observed 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x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?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How many queries has this user issued?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638800" y="2510135"/>
            <a:ext cx="182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2400" b="0" dirty="0" err="1">
                <a:solidFill>
                  <a:schemeClr val="bg1"/>
                </a:solidFill>
                <a:latin typeface="Gill Sans"/>
                <a:cs typeface="Gill Sans"/>
              </a:rPr>
              <a:t>HashSet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638800" y="3881735"/>
            <a:ext cx="182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2400" b="0" dirty="0" err="1">
                <a:solidFill>
                  <a:schemeClr val="bg1"/>
                </a:solidFill>
                <a:latin typeface="Gill Sans"/>
                <a:cs typeface="Gill Sans"/>
              </a:rPr>
              <a:t>HashSet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638800" y="5405735"/>
            <a:ext cx="182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2400" b="0" dirty="0" err="1">
                <a:solidFill>
                  <a:schemeClr val="bg1"/>
                </a:solidFill>
                <a:latin typeface="Gill Sans"/>
                <a:cs typeface="Gill Sans"/>
              </a:rPr>
              <a:t>HashMap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239000" y="2510135"/>
            <a:ext cx="182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2400" b="0" dirty="0">
                <a:solidFill>
                  <a:srgbClr val="FF0000"/>
                </a:solidFill>
                <a:latin typeface="Gill Sans"/>
                <a:cs typeface="Gill Sans"/>
              </a:rPr>
              <a:t>HLL counter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239000" y="3881735"/>
            <a:ext cx="182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2400" b="0" dirty="0">
                <a:solidFill>
                  <a:srgbClr val="FF0000"/>
                </a:solidFill>
                <a:latin typeface="Gill Sans"/>
                <a:cs typeface="Gill Sans"/>
              </a:rPr>
              <a:t>Bloom Filter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239000" y="5405735"/>
            <a:ext cx="182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2400" b="0" dirty="0">
                <a:solidFill>
                  <a:srgbClr val="FF0000"/>
                </a:solidFill>
                <a:latin typeface="Gill Sans"/>
                <a:cs typeface="Gill Sans"/>
              </a:rPr>
              <a:t>CMS</a:t>
            </a:r>
          </a:p>
        </p:txBody>
      </p:sp>
    </p:spTree>
    <p:extLst>
      <p:ext uri="{BB962C8B-B14F-4D97-AF65-F5344CB8AC3E}">
        <p14:creationId xmlns:p14="http://schemas.microsoft.com/office/powerpoint/2010/main" val="342888278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0"/>
      <p:bldP spid="15" grpId="0"/>
      <p:bldP spid="16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raine-le-Château_JPG02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0" y="6611938"/>
            <a:ext cx="40386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/>
              <a:t>Source: Wikipedia (River)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81000" y="5791200"/>
            <a:ext cx="7086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92100" algn="l"/>
                <a:tab pos="520700" algn="l"/>
              </a:tabLst>
            </a:pPr>
            <a:r>
              <a:rPr lang="en-US" sz="3600" b="0" dirty="0">
                <a:latin typeface="Gill Sans"/>
                <a:cs typeface="Gill Sans"/>
              </a:rPr>
              <a:t>Stream Processing Frameworks</a:t>
            </a:r>
          </a:p>
        </p:txBody>
      </p:sp>
    </p:spTree>
    <p:extLst>
      <p:ext uri="{BB962C8B-B14F-4D97-AF65-F5344CB8AC3E}">
        <p14:creationId xmlns:p14="http://schemas.microsoft.com/office/powerpoint/2010/main" val="1186510744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 bwMode="auto">
          <a:xfrm>
            <a:off x="3543300" y="685800"/>
            <a:ext cx="20574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Gill Sans"/>
                <a:cs typeface="Gill Sans"/>
              </a:rPr>
              <a:t>Frontend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3543300" y="1261963"/>
            <a:ext cx="20574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Gill Sans"/>
                <a:cs typeface="Gill Sans"/>
              </a:rPr>
              <a:t>Backend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543300" y="152400"/>
            <a:ext cx="2019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users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3543300" y="5657443"/>
            <a:ext cx="20574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Gill Sans"/>
                <a:cs typeface="Gill Sans"/>
              </a:rPr>
              <a:t>BI tools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543300" y="6096590"/>
            <a:ext cx="2019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analysts</a:t>
            </a:r>
          </a:p>
        </p:txBody>
      </p:sp>
      <p:sp>
        <p:nvSpPr>
          <p:cNvPr id="12" name="Down Arrow 11"/>
          <p:cNvSpPr/>
          <p:nvPr/>
        </p:nvSpPr>
        <p:spPr bwMode="auto">
          <a:xfrm>
            <a:off x="3962400" y="3084512"/>
            <a:ext cx="1219200" cy="1258888"/>
          </a:xfrm>
          <a:prstGeom prst="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Can 13"/>
          <p:cNvSpPr/>
          <p:nvPr/>
        </p:nvSpPr>
        <p:spPr bwMode="auto">
          <a:xfrm>
            <a:off x="3543300" y="4419600"/>
            <a:ext cx="2057400" cy="1133674"/>
          </a:xfrm>
          <a:prstGeom prst="can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743200" y="3376136"/>
            <a:ext cx="365759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chemeClr val="bg2"/>
                </a:solidFill>
                <a:latin typeface="Gill Sans"/>
                <a:cs typeface="Gill Sans"/>
              </a:rPr>
              <a:t>ETL</a:t>
            </a:r>
            <a:br>
              <a:rPr lang="en-US" sz="1800" b="0" dirty="0">
                <a:solidFill>
                  <a:schemeClr val="bg2"/>
                </a:solidFill>
                <a:latin typeface="Gill Sans"/>
                <a:cs typeface="Gill Sans"/>
              </a:rPr>
            </a:br>
            <a:r>
              <a:rPr lang="en-US" sz="1800" b="0" dirty="0">
                <a:solidFill>
                  <a:schemeClr val="bg2"/>
                </a:solidFill>
                <a:latin typeface="Gill Sans"/>
                <a:cs typeface="Gill Sans"/>
              </a:rPr>
              <a:t>(Extract, Transform, and Load)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543300" y="4731603"/>
            <a:ext cx="2057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chemeClr val="bg2"/>
                </a:solidFill>
                <a:latin typeface="Gill Sans"/>
                <a:cs typeface="Gill Sans"/>
              </a:rPr>
              <a:t>Data </a:t>
            </a:r>
            <a:br>
              <a:rPr lang="en-US" sz="2400" b="0" dirty="0">
                <a:solidFill>
                  <a:schemeClr val="bg2"/>
                </a:solidFill>
                <a:latin typeface="Gill Sans"/>
                <a:cs typeface="Gill Sans"/>
              </a:rPr>
            </a:br>
            <a:r>
              <a:rPr lang="en-US" sz="2400" b="0" dirty="0">
                <a:solidFill>
                  <a:schemeClr val="bg2"/>
                </a:solidFill>
                <a:latin typeface="Gill Sans"/>
                <a:cs typeface="Gill Sans"/>
              </a:rPr>
              <a:t>Warehouse</a:t>
            </a:r>
            <a:endParaRPr lang="en-US" sz="1800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3543300" y="1838126"/>
            <a:ext cx="2057400" cy="1133674"/>
            <a:chOff x="3543300" y="1838126"/>
            <a:chExt cx="2057400" cy="1133674"/>
          </a:xfrm>
        </p:grpSpPr>
        <p:sp>
          <p:nvSpPr>
            <p:cNvPr id="19" name="Can 18"/>
            <p:cNvSpPr/>
            <p:nvPr/>
          </p:nvSpPr>
          <p:spPr bwMode="auto">
            <a:xfrm>
              <a:off x="3543300" y="1838126"/>
              <a:ext cx="2057400" cy="1133674"/>
            </a:xfrm>
            <a:prstGeom prst="can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543300" y="2140803"/>
              <a:ext cx="20574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0" dirty="0">
                  <a:solidFill>
                    <a:schemeClr val="bg2"/>
                  </a:solidFill>
                  <a:latin typeface="Gill Sans"/>
                  <a:cs typeface="Gill Sans"/>
                </a:rPr>
                <a:t>OLTP </a:t>
              </a:r>
              <a:br>
                <a:rPr lang="en-US" sz="2400" b="0" dirty="0">
                  <a:solidFill>
                    <a:schemeClr val="bg2"/>
                  </a:solidFill>
                  <a:latin typeface="Gill Sans"/>
                  <a:cs typeface="Gill Sans"/>
                </a:rPr>
              </a:br>
              <a:r>
                <a:rPr lang="en-US" sz="2400" b="0" dirty="0">
                  <a:solidFill>
                    <a:schemeClr val="bg2"/>
                  </a:solidFill>
                  <a:latin typeface="Gill Sans"/>
                  <a:cs typeface="Gill Sans"/>
                </a:rPr>
                <a:t>database</a:t>
              </a:r>
              <a:endParaRPr lang="en-US" sz="1800" b="0" dirty="0">
                <a:solidFill>
                  <a:schemeClr val="bg2"/>
                </a:solidFill>
                <a:latin typeface="Gill Sans"/>
                <a:cs typeface="Gill Sans"/>
              </a:endParaRPr>
            </a:p>
          </p:txBody>
        </p:sp>
      </p:grpSp>
      <p:pic>
        <p:nvPicPr>
          <p:cNvPr id="22" name="Picture 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9730" y="-56255"/>
            <a:ext cx="728870" cy="762000"/>
          </a:xfrm>
          <a:prstGeom prst="rect">
            <a:avLst/>
          </a:prstGeom>
        </p:spPr>
      </p:pic>
      <p:sp>
        <p:nvSpPr>
          <p:cNvPr id="17" name="Oval Callout 16"/>
          <p:cNvSpPr/>
          <p:nvPr/>
        </p:nvSpPr>
        <p:spPr bwMode="auto">
          <a:xfrm>
            <a:off x="522880" y="5310706"/>
            <a:ext cx="3352800" cy="1066800"/>
          </a:xfrm>
          <a:prstGeom prst="wedgeEllipseCallout">
            <a:avLst>
              <a:gd name="adj1" fmla="val 52465"/>
              <a:gd name="adj2" fmla="val 45869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b="0" dirty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My data is a 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b="0" dirty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day old</a:t>
            </a:r>
            <a:r>
              <a:rPr lang="mr-IN" sz="2000" b="0" dirty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…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23" name="Oval Callout 22"/>
          <p:cNvSpPr/>
          <p:nvPr/>
        </p:nvSpPr>
        <p:spPr bwMode="auto">
          <a:xfrm>
            <a:off x="5334000" y="5562600"/>
            <a:ext cx="1461837" cy="1066800"/>
          </a:xfrm>
          <a:prstGeom prst="wedgeEllipseCallout">
            <a:avLst>
              <a:gd name="adj1" fmla="val -67036"/>
              <a:gd name="adj2" fmla="val 24121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b="0" dirty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Yay!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834270" y="689908"/>
            <a:ext cx="2895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92100" algn="l"/>
                <a:tab pos="520700" algn="l"/>
              </a:tabLst>
            </a:pPr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Kafka, Heron, Spark Streaming, Spark Structured Streaming, </a:t>
            </a:r>
            <a:r>
              <a:rPr lang="mr-IN" sz="2400" b="0" dirty="0">
                <a:solidFill>
                  <a:schemeClr val="bg1"/>
                </a:solidFill>
                <a:latin typeface="Gill Sans"/>
                <a:cs typeface="Gill Sans"/>
              </a:rPr>
              <a:t>…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09420857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3" grpId="0" animBg="1"/>
      <p:bldP spid="21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ound_layer_cak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7660"/>
            <a:ext cx="9144000" cy="7100957"/>
          </a:xfrm>
          <a:prstGeom prst="rect">
            <a:avLst/>
          </a:prstGeom>
        </p:spPr>
      </p:pic>
      <p:sp>
        <p:nvSpPr>
          <p:cNvPr id="5" name="TextBox 3"/>
          <p:cNvSpPr txBox="1">
            <a:spLocks noChangeArrowheads="1"/>
          </p:cNvSpPr>
          <p:nvPr/>
        </p:nvSpPr>
        <p:spPr bwMode="auto">
          <a:xfrm>
            <a:off x="0" y="6611938"/>
            <a:ext cx="2743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FFFFFF"/>
                </a:solidFill>
              </a:rPr>
              <a:t>Source: Wikipedia (Cake)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What about our cake?</a:t>
            </a:r>
          </a:p>
        </p:txBody>
      </p:sp>
    </p:spTree>
    <p:extLst>
      <p:ext uri="{BB962C8B-B14F-4D97-AF65-F5344CB8AC3E}">
        <p14:creationId xmlns:p14="http://schemas.microsoft.com/office/powerpoint/2010/main" val="2054913204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/>
          <p:cNvSpPr txBox="1">
            <a:spLocks/>
          </p:cNvSpPr>
          <p:nvPr/>
        </p:nvSpPr>
        <p:spPr>
          <a:xfrm>
            <a:off x="0" y="8534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200" b="0" kern="0" dirty="0">
                <a:solidFill>
                  <a:srgbClr val="000000"/>
                </a:solidFill>
                <a:latin typeface="Gill Sans"/>
                <a:cs typeface="Gill Sans"/>
              </a:rPr>
              <a:t>Step 1: From RDDs to </a:t>
            </a:r>
            <a:r>
              <a:rPr lang="en-US" sz="3200" b="0" kern="0" dirty="0" err="1">
                <a:solidFill>
                  <a:srgbClr val="000000"/>
                </a:solidFill>
                <a:latin typeface="Gill Sans"/>
                <a:cs typeface="Gill Sans"/>
              </a:rPr>
              <a:t>DataFrames</a:t>
            </a:r>
            <a:endParaRPr lang="en-US" sz="32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0" y="137160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200" b="0" kern="0" dirty="0">
                <a:solidFill>
                  <a:srgbClr val="000000"/>
                </a:solidFill>
                <a:latin typeface="Gill Sans"/>
                <a:cs typeface="Gill Sans"/>
              </a:rPr>
              <a:t>Step 2: From bounded to unbounded tables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514600"/>
            <a:ext cx="7467600" cy="4017893"/>
          </a:xfrm>
          <a:prstGeom prst="rect">
            <a:avLst/>
          </a:prstGeom>
        </p:spPr>
      </p:pic>
      <p:sp>
        <p:nvSpPr>
          <p:cNvPr id="12" name="TextBox 11"/>
          <p:cNvSpPr txBox="1">
            <a:spLocks noChangeArrowheads="1"/>
          </p:cNvSpPr>
          <p:nvPr/>
        </p:nvSpPr>
        <p:spPr bwMode="auto">
          <a:xfrm>
            <a:off x="0" y="6611938"/>
            <a:ext cx="40386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 Spark Structured Streaming Documentation</a:t>
            </a:r>
          </a:p>
        </p:txBody>
      </p:sp>
    </p:spTree>
    <p:extLst>
      <p:ext uri="{BB962C8B-B14F-4D97-AF65-F5344CB8AC3E}">
        <p14:creationId xmlns:p14="http://schemas.microsoft.com/office/powerpoint/2010/main" val="184655098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1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/>
          <p:cNvCxnSpPr>
            <a:cxnSpLocks noChangeShapeType="1"/>
          </p:cNvCxnSpPr>
          <p:nvPr/>
        </p:nvCxnSpPr>
        <p:spPr bwMode="auto">
          <a:xfrm>
            <a:off x="1012779" y="3352800"/>
            <a:ext cx="5264774" cy="0"/>
          </a:xfrm>
          <a:prstGeom prst="straightConnector1">
            <a:avLst/>
          </a:prstGeom>
          <a:noFill/>
          <a:ln w="25400">
            <a:solidFill>
              <a:schemeClr val="bg1"/>
            </a:solidFill>
            <a:prstDash val="dash"/>
            <a:round/>
            <a:headEnd type="none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7" name="Rectangle 6"/>
          <p:cNvSpPr/>
          <p:nvPr/>
        </p:nvSpPr>
        <p:spPr bwMode="auto">
          <a:xfrm>
            <a:off x="7955230" y="2553212"/>
            <a:ext cx="655370" cy="156579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tIns="0" bIns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rPr>
              <a:t>client</a:t>
            </a:r>
          </a:p>
        </p:txBody>
      </p:sp>
      <p:cxnSp>
        <p:nvCxnSpPr>
          <p:cNvPr id="40" name="Straight Arrow Connector 39"/>
          <p:cNvCxnSpPr>
            <a:cxnSpLocks noChangeShapeType="1"/>
          </p:cNvCxnSpPr>
          <p:nvPr/>
        </p:nvCxnSpPr>
        <p:spPr bwMode="auto">
          <a:xfrm>
            <a:off x="6563048" y="2553213"/>
            <a:ext cx="791990" cy="554816"/>
          </a:xfrm>
          <a:prstGeom prst="straightConnector1">
            <a:avLst/>
          </a:prstGeom>
          <a:noFill/>
          <a:ln w="9525">
            <a:solidFill>
              <a:schemeClr val="bg1"/>
            </a:solidFill>
            <a:round/>
            <a:headEnd type="triangle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41" name="Straight Arrow Connector 40"/>
          <p:cNvCxnSpPr>
            <a:cxnSpLocks noChangeShapeType="1"/>
          </p:cNvCxnSpPr>
          <p:nvPr/>
        </p:nvCxnSpPr>
        <p:spPr bwMode="auto">
          <a:xfrm flipV="1">
            <a:off x="6591035" y="3539544"/>
            <a:ext cx="764003" cy="579462"/>
          </a:xfrm>
          <a:prstGeom prst="straightConnector1">
            <a:avLst/>
          </a:prstGeom>
          <a:noFill/>
          <a:ln w="9525">
            <a:solidFill>
              <a:schemeClr val="bg1"/>
            </a:solidFill>
            <a:round/>
            <a:headEnd type="triangle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44" name="TextBox 43"/>
          <p:cNvSpPr txBox="1"/>
          <p:nvPr/>
        </p:nvSpPr>
        <p:spPr>
          <a:xfrm>
            <a:off x="942134" y="3048000"/>
            <a:ext cx="744114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online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942134" y="3393199"/>
            <a:ext cx="691215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batch</a:t>
            </a:r>
          </a:p>
        </p:txBody>
      </p:sp>
      <p:sp>
        <p:nvSpPr>
          <p:cNvPr id="46" name="Rounded Rectangle 45"/>
          <p:cNvSpPr/>
          <p:nvPr/>
        </p:nvSpPr>
        <p:spPr bwMode="auto">
          <a:xfrm rot="16200000">
            <a:off x="6823847" y="3084404"/>
            <a:ext cx="1565793" cy="503412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rPr>
              <a:t>merging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0" y="1153180"/>
            <a:ext cx="914400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0" dirty="0">
                <a:solidFill>
                  <a:schemeClr val="bg1"/>
                </a:solidFill>
                <a:latin typeface="Gill Sans"/>
                <a:cs typeface="Gill Sans"/>
              </a:rPr>
              <a:t>Example: count historical clicks and clicks in real time</a:t>
            </a:r>
          </a:p>
        </p:txBody>
      </p:sp>
      <p:sp>
        <p:nvSpPr>
          <p:cNvPr id="5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Hybrid Online/Batch Processing</a:t>
            </a:r>
          </a:p>
        </p:txBody>
      </p:sp>
      <p:grpSp>
        <p:nvGrpSpPr>
          <p:cNvPr id="68" name="Group 67"/>
          <p:cNvGrpSpPr/>
          <p:nvPr/>
        </p:nvGrpSpPr>
        <p:grpSpPr>
          <a:xfrm>
            <a:off x="1507487" y="1947295"/>
            <a:ext cx="4967032" cy="753377"/>
            <a:chOff x="1507487" y="1947295"/>
            <a:chExt cx="4967032" cy="753377"/>
          </a:xfrm>
        </p:grpSpPr>
        <p:sp>
          <p:nvSpPr>
            <p:cNvPr id="5" name="Rectangle 4"/>
            <p:cNvSpPr/>
            <p:nvPr/>
          </p:nvSpPr>
          <p:spPr bwMode="auto">
            <a:xfrm>
              <a:off x="5047912" y="1947295"/>
              <a:ext cx="1426607" cy="753377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tIns="0" bIns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Gill Sans" charset="0"/>
                  <a:ea typeface="Gill Sans" charset="0"/>
                  <a:cs typeface="Gill Sans" charset="0"/>
                </a:rPr>
                <a:t>Online</a:t>
              </a:r>
              <a:br>
                <a: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Gill Sans" charset="0"/>
                  <a:ea typeface="Gill Sans" charset="0"/>
                  <a:cs typeface="Gill Sans" charset="0"/>
                </a:rPr>
              </a:b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Gill Sans" charset="0"/>
                  <a:ea typeface="Gill Sans" charset="0"/>
                  <a:cs typeface="Gill Sans" charset="0"/>
                </a:rPr>
                <a:t>results</a:t>
              </a:r>
              <a:r>
                <a:rPr lang="en-US" b="0" kern="0" dirty="0">
                  <a:solidFill>
                    <a:schemeClr val="bg1"/>
                  </a:solidFill>
                  <a:latin typeface="Gill Sans" charset="0"/>
                  <a:ea typeface="Gill Sans" charset="0"/>
                  <a:cs typeface="Gill Sans" charset="0"/>
                </a:rPr>
                <a:t> </a:t>
              </a:r>
              <a:endParaRPr kumimoji="0" lang="en-US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10" name="Rectangle 9"/>
            <p:cNvSpPr/>
            <p:nvPr/>
          </p:nvSpPr>
          <p:spPr bwMode="auto">
            <a:xfrm>
              <a:off x="1507487" y="1947295"/>
              <a:ext cx="979899" cy="753376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tIns="0" bIns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b="0" kern="0" dirty="0">
                  <a:solidFill>
                    <a:schemeClr val="bg1"/>
                  </a:solidFill>
                  <a:latin typeface="Gill Sans" charset="0"/>
                  <a:ea typeface="Gill Sans" charset="0"/>
                  <a:cs typeface="Gill Sans" charset="0"/>
                </a:rPr>
                <a:t>Kafka</a:t>
              </a:r>
              <a:endParaRPr kumimoji="0" lang="en-US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13" name="Rounded Rectangle 12"/>
            <p:cNvSpPr/>
            <p:nvPr/>
          </p:nvSpPr>
          <p:spPr bwMode="auto">
            <a:xfrm>
              <a:off x="3066995" y="1947295"/>
              <a:ext cx="1445229" cy="753376"/>
            </a:xfrm>
            <a:prstGeom prst="round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tIns="0" bIns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Gill Sans" charset="0"/>
                  <a:ea typeface="Gill Sans" charset="0"/>
                  <a:cs typeface="Gill Sans" charset="0"/>
                </a:rPr>
                <a:t>Online</a:t>
              </a:r>
              <a:br>
                <a: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Gill Sans" charset="0"/>
                  <a:ea typeface="Gill Sans" charset="0"/>
                  <a:cs typeface="Gill Sans" charset="0"/>
                </a:rPr>
              </a:b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Gill Sans" charset="0"/>
                  <a:ea typeface="Gill Sans" charset="0"/>
                  <a:cs typeface="Gill Sans" charset="0"/>
                </a:rPr>
                <a:t>processing</a:t>
              </a:r>
            </a:p>
          </p:txBody>
        </p:sp>
        <p:cxnSp>
          <p:nvCxnSpPr>
            <p:cNvPr id="37" name="Straight Arrow Connector 36"/>
            <p:cNvCxnSpPr>
              <a:cxnSpLocks noChangeShapeType="1"/>
              <a:stCxn id="13" idx="3"/>
              <a:endCxn id="5" idx="1"/>
            </p:cNvCxnSpPr>
            <p:nvPr/>
          </p:nvCxnSpPr>
          <p:spPr bwMode="auto">
            <a:xfrm>
              <a:off x="4512224" y="2323983"/>
              <a:ext cx="535688" cy="1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60" name="Straight Arrow Connector 59"/>
            <p:cNvCxnSpPr>
              <a:cxnSpLocks noChangeShapeType="1"/>
              <a:stCxn id="10" idx="3"/>
              <a:endCxn id="13" idx="1"/>
            </p:cNvCxnSpPr>
            <p:nvPr/>
          </p:nvCxnSpPr>
          <p:spPr bwMode="auto">
            <a:xfrm>
              <a:off x="2487386" y="2323983"/>
              <a:ext cx="579609" cy="0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grpSp>
        <p:nvGrpSpPr>
          <p:cNvPr id="67" name="Group 66"/>
          <p:cNvGrpSpPr/>
          <p:nvPr/>
        </p:nvGrpSpPr>
        <p:grpSpPr>
          <a:xfrm>
            <a:off x="1507486" y="3952224"/>
            <a:ext cx="4967033" cy="753377"/>
            <a:chOff x="1507486" y="3952224"/>
            <a:chExt cx="4967033" cy="753377"/>
          </a:xfrm>
        </p:grpSpPr>
        <p:sp>
          <p:nvSpPr>
            <p:cNvPr id="63" name="Rectangle 62"/>
            <p:cNvSpPr/>
            <p:nvPr/>
          </p:nvSpPr>
          <p:spPr bwMode="auto">
            <a:xfrm>
              <a:off x="5047912" y="3952224"/>
              <a:ext cx="1426607" cy="753377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tIns="0" bIns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Gill Sans" charset="0"/>
                  <a:ea typeface="Gill Sans" charset="0"/>
                  <a:cs typeface="Gill Sans" charset="0"/>
                </a:rPr>
                <a:t>Batch</a:t>
              </a:r>
              <a:br>
                <a: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Gill Sans" charset="0"/>
                  <a:ea typeface="Gill Sans" charset="0"/>
                  <a:cs typeface="Gill Sans" charset="0"/>
                </a:rPr>
              </a:b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Gill Sans" charset="0"/>
                  <a:ea typeface="Gill Sans" charset="0"/>
                  <a:cs typeface="Gill Sans" charset="0"/>
                </a:rPr>
                <a:t>results</a:t>
              </a:r>
            </a:p>
          </p:txBody>
        </p:sp>
        <p:sp>
          <p:nvSpPr>
            <p:cNvPr id="56" name="Rectangle 55"/>
            <p:cNvSpPr/>
            <p:nvPr/>
          </p:nvSpPr>
          <p:spPr bwMode="auto">
            <a:xfrm>
              <a:off x="1507486" y="3952225"/>
              <a:ext cx="979899" cy="753376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tIns="0" bIns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b="0" kern="0" dirty="0">
                  <a:solidFill>
                    <a:schemeClr val="bg1"/>
                  </a:solidFill>
                  <a:latin typeface="Gill Sans" charset="0"/>
                  <a:ea typeface="Gill Sans" charset="0"/>
                  <a:cs typeface="Gill Sans" charset="0"/>
                </a:rPr>
                <a:t>HDFS</a:t>
              </a:r>
              <a:endParaRPr kumimoji="0" lang="en-US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59" name="Rounded Rectangle 58"/>
            <p:cNvSpPr/>
            <p:nvPr/>
          </p:nvSpPr>
          <p:spPr bwMode="auto">
            <a:xfrm>
              <a:off x="3066994" y="3952225"/>
              <a:ext cx="1445229" cy="753376"/>
            </a:xfrm>
            <a:prstGeom prst="round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tIns="0" bIns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Gill Sans" charset="0"/>
                  <a:ea typeface="Gill Sans" charset="0"/>
                  <a:cs typeface="Gill Sans" charset="0"/>
                </a:rPr>
                <a:t>Batch</a:t>
              </a:r>
              <a:br>
                <a: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Gill Sans" charset="0"/>
                  <a:ea typeface="Gill Sans" charset="0"/>
                  <a:cs typeface="Gill Sans" charset="0"/>
                </a:rPr>
              </a:b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Gill Sans" charset="0"/>
                  <a:ea typeface="Gill Sans" charset="0"/>
                  <a:cs typeface="Gill Sans" charset="0"/>
                </a:rPr>
                <a:t>processing</a:t>
              </a:r>
            </a:p>
          </p:txBody>
        </p:sp>
        <p:cxnSp>
          <p:nvCxnSpPr>
            <p:cNvPr id="61" name="Straight Arrow Connector 60"/>
            <p:cNvCxnSpPr>
              <a:cxnSpLocks noChangeShapeType="1"/>
              <a:stCxn id="56" idx="3"/>
              <a:endCxn id="59" idx="1"/>
            </p:cNvCxnSpPr>
            <p:nvPr/>
          </p:nvCxnSpPr>
          <p:spPr bwMode="auto">
            <a:xfrm>
              <a:off x="2487385" y="4328913"/>
              <a:ext cx="579609" cy="0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62" name="Straight Arrow Connector 61"/>
            <p:cNvCxnSpPr>
              <a:cxnSpLocks noChangeShapeType="1"/>
              <a:stCxn id="59" idx="3"/>
              <a:endCxn id="63" idx="1"/>
            </p:cNvCxnSpPr>
            <p:nvPr/>
          </p:nvCxnSpPr>
          <p:spPr bwMode="auto">
            <a:xfrm>
              <a:off x="4512223" y="4328913"/>
              <a:ext cx="535689" cy="0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87935774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44" grpId="0"/>
      <p:bldP spid="45" grpId="0"/>
      <p:bldP spid="46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/>
          <p:cNvCxnSpPr>
            <a:cxnSpLocks noChangeShapeType="1"/>
          </p:cNvCxnSpPr>
          <p:nvPr/>
        </p:nvCxnSpPr>
        <p:spPr bwMode="auto">
          <a:xfrm>
            <a:off x="1012779" y="3352800"/>
            <a:ext cx="5264774" cy="0"/>
          </a:xfrm>
          <a:prstGeom prst="straightConnector1">
            <a:avLst/>
          </a:prstGeom>
          <a:noFill/>
          <a:ln w="25400">
            <a:solidFill>
              <a:schemeClr val="bg1"/>
            </a:solidFill>
            <a:prstDash val="dash"/>
            <a:round/>
            <a:headEnd type="none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5" name="Rectangle 4"/>
          <p:cNvSpPr/>
          <p:nvPr/>
        </p:nvSpPr>
        <p:spPr bwMode="auto">
          <a:xfrm>
            <a:off x="5047912" y="1947295"/>
            <a:ext cx="1426607" cy="75337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tIns="0" bIns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rPr>
              <a:t>Online</a:t>
            </a:r>
            <a:b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rPr>
            </a:b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rPr>
              <a:t>results</a:t>
            </a:r>
            <a:r>
              <a:rPr lang="en-US" b="0" kern="0" dirty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 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7955230" y="2553212"/>
            <a:ext cx="655370" cy="156579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tIns="0" bIns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rPr>
              <a:t>client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1507487" y="1947295"/>
            <a:ext cx="979899" cy="753376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tIns="0" bIns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kern="0" dirty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Kafka</a:t>
            </a:r>
            <a:endParaRPr kumimoji="0" lang="en-US" b="0" i="0" u="none" strike="noStrike" kern="0" cap="none" spc="0" normalizeH="0" baseline="-2500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3" name="Rounded Rectangle 12"/>
          <p:cNvSpPr/>
          <p:nvPr/>
        </p:nvSpPr>
        <p:spPr bwMode="auto">
          <a:xfrm>
            <a:off x="3066995" y="1947295"/>
            <a:ext cx="1445229" cy="753376"/>
          </a:xfrm>
          <a:prstGeom prst="round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tIns="0" bIns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rPr>
              <a:t>Storm topology</a:t>
            </a:r>
          </a:p>
        </p:txBody>
      </p:sp>
      <p:cxnSp>
        <p:nvCxnSpPr>
          <p:cNvPr id="17" name="Straight Arrow Connector 16"/>
          <p:cNvCxnSpPr>
            <a:cxnSpLocks noChangeShapeType="1"/>
            <a:stCxn id="13" idx="1"/>
            <a:endCxn id="10" idx="3"/>
          </p:cNvCxnSpPr>
          <p:nvPr/>
        </p:nvCxnSpPr>
        <p:spPr bwMode="auto">
          <a:xfrm flipH="1">
            <a:off x="2487386" y="2323983"/>
            <a:ext cx="579609" cy="0"/>
          </a:xfrm>
          <a:prstGeom prst="straightConnector1">
            <a:avLst/>
          </a:prstGeom>
          <a:noFill/>
          <a:ln w="9525">
            <a:solidFill>
              <a:schemeClr val="bg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grpSp>
        <p:nvGrpSpPr>
          <p:cNvPr id="50" name="Group 49"/>
          <p:cNvGrpSpPr/>
          <p:nvPr/>
        </p:nvGrpSpPr>
        <p:grpSpPr>
          <a:xfrm>
            <a:off x="3922814" y="4801137"/>
            <a:ext cx="628588" cy="1488242"/>
            <a:chOff x="3989166" y="4422506"/>
            <a:chExt cx="628588" cy="1488242"/>
          </a:xfrm>
        </p:grpSpPr>
        <p:sp>
          <p:nvSpPr>
            <p:cNvPr id="11" name="Rectangle 10"/>
            <p:cNvSpPr/>
            <p:nvPr/>
          </p:nvSpPr>
          <p:spPr bwMode="auto">
            <a:xfrm>
              <a:off x="3989166" y="5529381"/>
              <a:ext cx="628588" cy="381367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tIns="0" bIns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b="0" kern="0" dirty="0">
                  <a:solidFill>
                    <a:schemeClr val="bg1"/>
                  </a:solidFill>
                  <a:latin typeface="Gill Sans" charset="0"/>
                  <a:ea typeface="Gill Sans" charset="0"/>
                  <a:cs typeface="Gill Sans" charset="0"/>
                </a:rPr>
                <a:t>store</a:t>
              </a:r>
              <a:r>
                <a:rPr lang="en-US" sz="1400" b="0" kern="0" baseline="-25000" dirty="0">
                  <a:solidFill>
                    <a:schemeClr val="bg1"/>
                  </a:solidFill>
                  <a:latin typeface="Gill Sans" charset="0"/>
                  <a:ea typeface="Gill Sans" charset="0"/>
                  <a:cs typeface="Gill Sans" charset="0"/>
                </a:rPr>
                <a:t>1</a:t>
              </a:r>
              <a:endParaRPr kumimoji="0" lang="en-US" sz="14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endParaRPr>
            </a:p>
          </p:txBody>
        </p:sp>
        <p:cxnSp>
          <p:nvCxnSpPr>
            <p:cNvPr id="18" name="Straight Arrow Connector 17"/>
            <p:cNvCxnSpPr>
              <a:cxnSpLocks noChangeShapeType="1"/>
              <a:endCxn id="11" idx="0"/>
            </p:cNvCxnSpPr>
            <p:nvPr/>
          </p:nvCxnSpPr>
          <p:spPr bwMode="auto">
            <a:xfrm>
              <a:off x="4278801" y="4422506"/>
              <a:ext cx="24659" cy="1106875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grpSp>
        <p:nvGrpSpPr>
          <p:cNvPr id="48" name="Group 47"/>
          <p:cNvGrpSpPr/>
          <p:nvPr/>
        </p:nvGrpSpPr>
        <p:grpSpPr>
          <a:xfrm>
            <a:off x="1986832" y="4849421"/>
            <a:ext cx="1393245" cy="1439315"/>
            <a:chOff x="2053184" y="4470790"/>
            <a:chExt cx="1393245" cy="1439315"/>
          </a:xfrm>
        </p:grpSpPr>
        <p:cxnSp>
          <p:nvCxnSpPr>
            <p:cNvPr id="15" name="Straight Arrow Connector 14"/>
            <p:cNvCxnSpPr>
              <a:cxnSpLocks noChangeShapeType="1"/>
            </p:cNvCxnSpPr>
            <p:nvPr/>
          </p:nvCxnSpPr>
          <p:spPr bwMode="auto">
            <a:xfrm flipV="1">
              <a:off x="2332612" y="4470790"/>
              <a:ext cx="1113817" cy="1056814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21" name="Rectangle 20"/>
            <p:cNvSpPr/>
            <p:nvPr/>
          </p:nvSpPr>
          <p:spPr bwMode="auto">
            <a:xfrm>
              <a:off x="2053184" y="5528738"/>
              <a:ext cx="768621" cy="381367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tIns="0" bIns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b="0" kern="0" dirty="0">
                  <a:solidFill>
                    <a:schemeClr val="bg1"/>
                  </a:solidFill>
                  <a:latin typeface="Gill Sans" charset="0"/>
                  <a:ea typeface="Gill Sans" charset="0"/>
                  <a:cs typeface="Gill Sans" charset="0"/>
                </a:rPr>
                <a:t>source</a:t>
              </a:r>
              <a:r>
                <a:rPr lang="en-US" sz="1400" b="0" kern="0" baseline="-25000" dirty="0">
                  <a:solidFill>
                    <a:schemeClr val="bg1"/>
                  </a:solidFill>
                  <a:latin typeface="Gill Sans" charset="0"/>
                  <a:ea typeface="Gill Sans" charset="0"/>
                  <a:cs typeface="Gill Sans" charset="0"/>
                </a:rPr>
                <a:t>2</a:t>
              </a:r>
              <a:endParaRPr kumimoji="0" lang="en-US" sz="14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endParaRPr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2784292" y="4849421"/>
            <a:ext cx="768621" cy="1439315"/>
            <a:chOff x="2850644" y="4470790"/>
            <a:chExt cx="768621" cy="1439315"/>
          </a:xfrm>
        </p:grpSpPr>
        <p:cxnSp>
          <p:nvCxnSpPr>
            <p:cNvPr id="16" name="Straight Arrow Connector 15"/>
            <p:cNvCxnSpPr>
              <a:cxnSpLocks noChangeShapeType="1"/>
            </p:cNvCxnSpPr>
            <p:nvPr/>
          </p:nvCxnSpPr>
          <p:spPr bwMode="auto">
            <a:xfrm flipV="1">
              <a:off x="3195711" y="4470790"/>
              <a:ext cx="361904" cy="1071412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22" name="Rectangle 21"/>
            <p:cNvSpPr/>
            <p:nvPr/>
          </p:nvSpPr>
          <p:spPr bwMode="auto">
            <a:xfrm>
              <a:off x="2850644" y="5528738"/>
              <a:ext cx="768621" cy="381367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tIns="0" bIns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b="0" kern="0" dirty="0">
                  <a:solidFill>
                    <a:schemeClr val="bg1"/>
                  </a:solidFill>
                  <a:latin typeface="Gill Sans" charset="0"/>
                  <a:ea typeface="Gill Sans" charset="0"/>
                  <a:cs typeface="Gill Sans" charset="0"/>
                </a:rPr>
                <a:t>source</a:t>
              </a:r>
              <a:r>
                <a:rPr lang="en-US" sz="1400" b="0" kern="0" baseline="-25000" dirty="0">
                  <a:solidFill>
                    <a:schemeClr val="bg1"/>
                  </a:solidFill>
                  <a:latin typeface="Gill Sans" charset="0"/>
                  <a:ea typeface="Gill Sans" charset="0"/>
                  <a:cs typeface="Gill Sans" charset="0"/>
                </a:rPr>
                <a:t>3</a:t>
              </a:r>
              <a:endParaRPr kumimoji="0" lang="en-US" sz="14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endParaRP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3491263" y="5903513"/>
            <a:ext cx="389850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…</a:t>
            </a:r>
          </a:p>
        </p:txBody>
      </p:sp>
      <p:grpSp>
        <p:nvGrpSpPr>
          <p:cNvPr id="51" name="Group 50"/>
          <p:cNvGrpSpPr/>
          <p:nvPr/>
        </p:nvGrpSpPr>
        <p:grpSpPr>
          <a:xfrm>
            <a:off x="4378785" y="4801137"/>
            <a:ext cx="829416" cy="1488734"/>
            <a:chOff x="4445137" y="4422506"/>
            <a:chExt cx="829416" cy="1488734"/>
          </a:xfrm>
        </p:grpSpPr>
        <p:cxnSp>
          <p:nvCxnSpPr>
            <p:cNvPr id="19" name="Straight Arrow Connector 18"/>
            <p:cNvCxnSpPr>
              <a:cxnSpLocks noChangeShapeType="1"/>
              <a:endCxn id="24" idx="0"/>
            </p:cNvCxnSpPr>
            <p:nvPr/>
          </p:nvCxnSpPr>
          <p:spPr bwMode="auto">
            <a:xfrm>
              <a:off x="4445137" y="4422506"/>
              <a:ext cx="515122" cy="1107367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24" name="Rectangle 23"/>
            <p:cNvSpPr/>
            <p:nvPr/>
          </p:nvSpPr>
          <p:spPr bwMode="auto">
            <a:xfrm>
              <a:off x="4645965" y="5529873"/>
              <a:ext cx="628588" cy="381367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tIns="0" bIns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b="0" kern="0" dirty="0">
                  <a:solidFill>
                    <a:schemeClr val="bg1"/>
                  </a:solidFill>
                  <a:latin typeface="Gill Sans" charset="0"/>
                  <a:ea typeface="Gill Sans" charset="0"/>
                  <a:cs typeface="Gill Sans" charset="0"/>
                </a:rPr>
                <a:t>store</a:t>
              </a:r>
              <a:r>
                <a:rPr lang="en-US" sz="1400" b="0" kern="0" baseline="-25000" dirty="0">
                  <a:solidFill>
                    <a:schemeClr val="bg1"/>
                  </a:solidFill>
                  <a:latin typeface="Gill Sans" charset="0"/>
                  <a:ea typeface="Gill Sans" charset="0"/>
                  <a:cs typeface="Gill Sans" charset="0"/>
                </a:rPr>
                <a:t>2</a:t>
              </a:r>
              <a:endParaRPr kumimoji="0" lang="en-US" sz="14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endParaRPr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4551402" y="4801137"/>
            <a:ext cx="1313374" cy="1488734"/>
            <a:chOff x="4617754" y="4422506"/>
            <a:chExt cx="1313374" cy="1488734"/>
          </a:xfrm>
        </p:grpSpPr>
        <p:cxnSp>
          <p:nvCxnSpPr>
            <p:cNvPr id="20" name="Straight Arrow Connector 19"/>
            <p:cNvCxnSpPr>
              <a:cxnSpLocks noChangeShapeType="1"/>
              <a:endCxn id="25" idx="0"/>
            </p:cNvCxnSpPr>
            <p:nvPr/>
          </p:nvCxnSpPr>
          <p:spPr bwMode="auto">
            <a:xfrm>
              <a:off x="4617754" y="4422506"/>
              <a:ext cx="999080" cy="1107367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25" name="Rectangle 24"/>
            <p:cNvSpPr/>
            <p:nvPr/>
          </p:nvSpPr>
          <p:spPr bwMode="auto">
            <a:xfrm>
              <a:off x="5302540" y="5529873"/>
              <a:ext cx="628588" cy="381367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tIns="0" bIns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b="0" kern="0" dirty="0">
                  <a:solidFill>
                    <a:schemeClr val="bg1"/>
                  </a:solidFill>
                  <a:latin typeface="Gill Sans" charset="0"/>
                  <a:ea typeface="Gill Sans" charset="0"/>
                  <a:cs typeface="Gill Sans" charset="0"/>
                </a:rPr>
                <a:t>store</a:t>
              </a:r>
              <a:r>
                <a:rPr lang="en-US" sz="1400" b="0" kern="0" baseline="-25000" dirty="0">
                  <a:solidFill>
                    <a:schemeClr val="bg1"/>
                  </a:solidFill>
                  <a:latin typeface="Gill Sans" charset="0"/>
                  <a:ea typeface="Gill Sans" charset="0"/>
                  <a:cs typeface="Gill Sans" charset="0"/>
                </a:rPr>
                <a:t>3</a:t>
              </a:r>
              <a:endParaRPr kumimoji="0" lang="en-US" sz="14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endParaRPr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5815456" y="5903513"/>
            <a:ext cx="389850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…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1193551" y="4849421"/>
            <a:ext cx="2072921" cy="1439315"/>
            <a:chOff x="1259903" y="4470790"/>
            <a:chExt cx="2072921" cy="1439315"/>
          </a:xfrm>
        </p:grpSpPr>
        <p:sp>
          <p:nvSpPr>
            <p:cNvPr id="9" name="Rectangle 8"/>
            <p:cNvSpPr/>
            <p:nvPr/>
          </p:nvSpPr>
          <p:spPr bwMode="auto">
            <a:xfrm>
              <a:off x="1259903" y="5528738"/>
              <a:ext cx="768621" cy="381367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tIns="0" bIns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b="0" kern="0" dirty="0">
                  <a:solidFill>
                    <a:schemeClr val="bg1"/>
                  </a:solidFill>
                  <a:latin typeface="Gill Sans" charset="0"/>
                  <a:ea typeface="Gill Sans" charset="0"/>
                  <a:cs typeface="Gill Sans" charset="0"/>
                </a:rPr>
                <a:t>source</a:t>
              </a:r>
              <a:r>
                <a:rPr lang="en-US" sz="1400" b="0" kern="0" baseline="-25000" dirty="0">
                  <a:solidFill>
                    <a:schemeClr val="bg1"/>
                  </a:solidFill>
                  <a:latin typeface="Gill Sans" charset="0"/>
                  <a:ea typeface="Gill Sans" charset="0"/>
                  <a:cs typeface="Gill Sans" charset="0"/>
                </a:rPr>
                <a:t>1</a:t>
              </a:r>
              <a:endParaRPr kumimoji="0" lang="en-US" sz="14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endParaRPr>
            </a:p>
          </p:txBody>
        </p:sp>
        <p:cxnSp>
          <p:nvCxnSpPr>
            <p:cNvPr id="14" name="Straight Arrow Connector 13"/>
            <p:cNvCxnSpPr>
              <a:cxnSpLocks noChangeShapeType="1"/>
              <a:stCxn id="9" idx="0"/>
            </p:cNvCxnSpPr>
            <p:nvPr/>
          </p:nvCxnSpPr>
          <p:spPr bwMode="auto">
            <a:xfrm flipV="1">
              <a:off x="1644214" y="4470790"/>
              <a:ext cx="1688610" cy="1057948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27" name="TextBox 26"/>
            <p:cNvSpPr txBox="1"/>
            <p:nvPr/>
          </p:nvSpPr>
          <p:spPr>
            <a:xfrm>
              <a:off x="1346438" y="5210896"/>
              <a:ext cx="506485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400" b="0" dirty="0">
                  <a:solidFill>
                    <a:schemeClr val="bg1"/>
                  </a:solidFill>
                  <a:latin typeface="Gill Sans" charset="0"/>
                  <a:ea typeface="Gill Sans" charset="0"/>
                  <a:cs typeface="Gill Sans" charset="0"/>
                </a:rPr>
                <a:t>read</a:t>
              </a:r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3667448" y="5483423"/>
            <a:ext cx="570990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00" b="0" dirty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write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875986" y="4800600"/>
            <a:ext cx="606256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00" b="0" dirty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ingest</a:t>
            </a:r>
          </a:p>
        </p:txBody>
      </p:sp>
      <p:grpSp>
        <p:nvGrpSpPr>
          <p:cNvPr id="53" name="Group 52"/>
          <p:cNvGrpSpPr/>
          <p:nvPr/>
        </p:nvGrpSpPr>
        <p:grpSpPr>
          <a:xfrm>
            <a:off x="1000448" y="5213090"/>
            <a:ext cx="5264775" cy="1294543"/>
            <a:chOff x="1066800" y="4834459"/>
            <a:chExt cx="5264775" cy="1294543"/>
          </a:xfrm>
        </p:grpSpPr>
        <p:sp>
          <p:nvSpPr>
            <p:cNvPr id="30" name="Rectangle 29"/>
            <p:cNvSpPr/>
            <p:nvPr/>
          </p:nvSpPr>
          <p:spPr>
            <a:xfrm>
              <a:off x="1066800" y="4834459"/>
              <a:ext cx="5264775" cy="1294543"/>
            </a:xfrm>
            <a:prstGeom prst="rect">
              <a:avLst/>
            </a:prstGeom>
            <a:noFill/>
            <a:ln w="19050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077566" y="4834460"/>
              <a:ext cx="787395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Gill Sans" charset="0"/>
                  <a:ea typeface="Gill Sans" charset="0"/>
                  <a:cs typeface="Gill Sans" charset="0"/>
                </a:rPr>
                <a:t>HDFS</a:t>
              </a:r>
            </a:p>
          </p:txBody>
        </p:sp>
      </p:grpSp>
      <p:cxnSp>
        <p:nvCxnSpPr>
          <p:cNvPr id="32" name="Straight Arrow Connector 31"/>
          <p:cNvCxnSpPr>
            <a:cxnSpLocks noChangeShapeType="1"/>
          </p:cNvCxnSpPr>
          <p:nvPr/>
        </p:nvCxnSpPr>
        <p:spPr bwMode="auto">
          <a:xfrm flipV="1">
            <a:off x="4341795" y="4801137"/>
            <a:ext cx="1246053" cy="1064080"/>
          </a:xfrm>
          <a:prstGeom prst="straightConnector1">
            <a:avLst/>
          </a:prstGeom>
          <a:noFill/>
          <a:ln w="9525">
            <a:solidFill>
              <a:schemeClr val="bg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33" name="Straight Arrow Connector 32"/>
          <p:cNvCxnSpPr>
            <a:cxnSpLocks noChangeShapeType="1"/>
          </p:cNvCxnSpPr>
          <p:nvPr/>
        </p:nvCxnSpPr>
        <p:spPr bwMode="auto">
          <a:xfrm flipV="1">
            <a:off x="4948198" y="4801137"/>
            <a:ext cx="762193" cy="1065390"/>
          </a:xfrm>
          <a:prstGeom prst="straightConnector1">
            <a:avLst/>
          </a:prstGeom>
          <a:noFill/>
          <a:ln w="9525">
            <a:solidFill>
              <a:schemeClr val="bg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34" name="Straight Arrow Connector 33"/>
          <p:cNvCxnSpPr>
            <a:cxnSpLocks noChangeShapeType="1"/>
          </p:cNvCxnSpPr>
          <p:nvPr/>
        </p:nvCxnSpPr>
        <p:spPr bwMode="auto">
          <a:xfrm flipV="1">
            <a:off x="5587848" y="4802447"/>
            <a:ext cx="276928" cy="1064080"/>
          </a:xfrm>
          <a:prstGeom prst="straightConnector1">
            <a:avLst/>
          </a:prstGeom>
          <a:noFill/>
          <a:ln w="9525">
            <a:solidFill>
              <a:schemeClr val="bg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37" name="Straight Arrow Connector 36"/>
          <p:cNvCxnSpPr>
            <a:cxnSpLocks noChangeShapeType="1"/>
            <a:stCxn id="13" idx="3"/>
            <a:endCxn id="5" idx="1"/>
          </p:cNvCxnSpPr>
          <p:nvPr/>
        </p:nvCxnSpPr>
        <p:spPr bwMode="auto">
          <a:xfrm>
            <a:off x="4512224" y="2323983"/>
            <a:ext cx="535688" cy="1"/>
          </a:xfrm>
          <a:prstGeom prst="straightConnector1">
            <a:avLst/>
          </a:prstGeom>
          <a:noFill/>
          <a:ln w="9525">
            <a:solidFill>
              <a:schemeClr val="bg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38" name="TextBox 37"/>
          <p:cNvSpPr txBox="1"/>
          <p:nvPr/>
        </p:nvSpPr>
        <p:spPr>
          <a:xfrm>
            <a:off x="2524448" y="1995101"/>
            <a:ext cx="506485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00" b="0" dirty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read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4514493" y="1995101"/>
            <a:ext cx="570990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00" b="0" dirty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write</a:t>
            </a:r>
          </a:p>
        </p:txBody>
      </p:sp>
      <p:cxnSp>
        <p:nvCxnSpPr>
          <p:cNvPr id="40" name="Straight Arrow Connector 39"/>
          <p:cNvCxnSpPr>
            <a:cxnSpLocks noChangeShapeType="1"/>
          </p:cNvCxnSpPr>
          <p:nvPr/>
        </p:nvCxnSpPr>
        <p:spPr bwMode="auto">
          <a:xfrm>
            <a:off x="6563048" y="2553213"/>
            <a:ext cx="791990" cy="554816"/>
          </a:xfrm>
          <a:prstGeom prst="straightConnector1">
            <a:avLst/>
          </a:prstGeom>
          <a:noFill/>
          <a:ln w="9525">
            <a:solidFill>
              <a:schemeClr val="bg1"/>
            </a:solidFill>
            <a:round/>
            <a:headEnd type="triangle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41" name="Straight Arrow Connector 40"/>
          <p:cNvCxnSpPr>
            <a:cxnSpLocks noChangeShapeType="1"/>
          </p:cNvCxnSpPr>
          <p:nvPr/>
        </p:nvCxnSpPr>
        <p:spPr bwMode="auto">
          <a:xfrm flipV="1">
            <a:off x="6591035" y="3539544"/>
            <a:ext cx="764003" cy="579462"/>
          </a:xfrm>
          <a:prstGeom prst="straightConnector1">
            <a:avLst/>
          </a:prstGeom>
          <a:noFill/>
          <a:ln w="9525">
            <a:solidFill>
              <a:schemeClr val="bg1"/>
            </a:solidFill>
            <a:round/>
            <a:headEnd type="triangle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42" name="TextBox 41"/>
          <p:cNvSpPr txBox="1"/>
          <p:nvPr/>
        </p:nvSpPr>
        <p:spPr>
          <a:xfrm>
            <a:off x="6665920" y="3906870"/>
            <a:ext cx="605037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00" b="0" dirty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query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6665920" y="2438400"/>
            <a:ext cx="605037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00" b="0" dirty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query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942134" y="3048000"/>
            <a:ext cx="744114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online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942134" y="3393199"/>
            <a:ext cx="691215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batch</a:t>
            </a:r>
          </a:p>
        </p:txBody>
      </p:sp>
      <p:sp>
        <p:nvSpPr>
          <p:cNvPr id="46" name="Rounded Rectangle 45"/>
          <p:cNvSpPr/>
          <p:nvPr/>
        </p:nvSpPr>
        <p:spPr bwMode="auto">
          <a:xfrm rot="16200000">
            <a:off x="6823847" y="3084404"/>
            <a:ext cx="1565793" cy="503412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rPr>
              <a:t>client library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0" y="1153180"/>
            <a:ext cx="914400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0" dirty="0">
                <a:solidFill>
                  <a:schemeClr val="bg1"/>
                </a:solidFill>
                <a:latin typeface="Gill Sans"/>
                <a:cs typeface="Gill Sans"/>
              </a:rPr>
              <a:t>Example: count historical clicks and clicks in real time</a:t>
            </a:r>
          </a:p>
        </p:txBody>
      </p:sp>
      <p:sp>
        <p:nvSpPr>
          <p:cNvPr id="5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Hybrid Online/Batch Processing</a:t>
            </a:r>
          </a:p>
        </p:txBody>
      </p:sp>
      <p:sp>
        <p:nvSpPr>
          <p:cNvPr id="57" name="Rounded Rectangle 56"/>
          <p:cNvSpPr/>
          <p:nvPr/>
        </p:nvSpPr>
        <p:spPr bwMode="auto">
          <a:xfrm>
            <a:off x="3066995" y="3952225"/>
            <a:ext cx="1445229" cy="753376"/>
          </a:xfrm>
          <a:prstGeom prst="round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tIns="0" bIns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rPr>
              <a:t>Hadoop</a:t>
            </a:r>
            <a:b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rPr>
            </a:b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rPr>
              <a:t>job</a:t>
            </a:r>
          </a:p>
        </p:txBody>
      </p:sp>
      <p:sp>
        <p:nvSpPr>
          <p:cNvPr id="63" name="Rectangle 62"/>
          <p:cNvSpPr/>
          <p:nvPr/>
        </p:nvSpPr>
        <p:spPr bwMode="auto">
          <a:xfrm>
            <a:off x="5047912" y="3952224"/>
            <a:ext cx="1426607" cy="75337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tIns="0" bIns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rPr>
              <a:t>Batch</a:t>
            </a:r>
            <a:b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rPr>
            </a:b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rPr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1482759389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0" y="457200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>
                <a:solidFill>
                  <a:srgbClr val="000000"/>
                </a:solidFill>
                <a:latin typeface="Gill Sans"/>
                <a:cs typeface="Gill Sans"/>
              </a:rPr>
              <a:t>(I </a:t>
            </a: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hate </a:t>
            </a:r>
            <a:r>
              <a:rPr lang="en-US" sz="3600" b="0" kern="0">
                <a:solidFill>
                  <a:srgbClr val="000000"/>
                </a:solidFill>
                <a:latin typeface="Gill Sans"/>
                <a:cs typeface="Gill Sans"/>
              </a:rPr>
              <a:t>this.)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0" y="144780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l-GR" sz="24800" b="0" kern="0" dirty="0">
                <a:solidFill>
                  <a:srgbClr val="000000"/>
                </a:solidFill>
                <a:latin typeface="Gill Sans"/>
                <a:cs typeface="Gill Sans"/>
              </a:rPr>
              <a:t>λ</a:t>
            </a:r>
            <a:r>
              <a:rPr lang="en-US" sz="24800" b="0" kern="0" dirty="0">
                <a:solidFill>
                  <a:srgbClr val="000000"/>
                </a:solidFill>
                <a:latin typeface="Gill Sans"/>
                <a:cs typeface="Gill San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9334282"/>
      </p:ext>
    </p:extLst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/>
          <p:cNvCxnSpPr>
            <a:cxnSpLocks noChangeShapeType="1"/>
          </p:cNvCxnSpPr>
          <p:nvPr/>
        </p:nvCxnSpPr>
        <p:spPr bwMode="auto">
          <a:xfrm>
            <a:off x="1012779" y="3352800"/>
            <a:ext cx="5264774" cy="0"/>
          </a:xfrm>
          <a:prstGeom prst="straightConnector1">
            <a:avLst/>
          </a:prstGeom>
          <a:noFill/>
          <a:ln w="25400">
            <a:solidFill>
              <a:schemeClr val="bg1"/>
            </a:solidFill>
            <a:prstDash val="dash"/>
            <a:round/>
            <a:headEnd type="none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5" name="Rectangle 4"/>
          <p:cNvSpPr/>
          <p:nvPr/>
        </p:nvSpPr>
        <p:spPr bwMode="auto">
          <a:xfrm>
            <a:off x="5047912" y="1947295"/>
            <a:ext cx="1426607" cy="75337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tIns="0" bIns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rPr>
              <a:t>Online</a:t>
            </a:r>
            <a:b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rPr>
            </a:b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rPr>
              <a:t>results</a:t>
            </a:r>
            <a:r>
              <a:rPr lang="en-US" b="0" kern="0" dirty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 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7955230" y="2553212"/>
            <a:ext cx="655370" cy="156579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tIns="0" bIns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rPr>
              <a:t>client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1507487" y="1947295"/>
            <a:ext cx="979899" cy="753376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tIns="0" bIns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kern="0" dirty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Kafka</a:t>
            </a:r>
            <a:endParaRPr kumimoji="0" lang="en-US" b="0" i="0" u="none" strike="noStrike" kern="0" cap="none" spc="0" normalizeH="0" baseline="-2500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3" name="Rounded Rectangle 12"/>
          <p:cNvSpPr/>
          <p:nvPr/>
        </p:nvSpPr>
        <p:spPr bwMode="auto">
          <a:xfrm>
            <a:off x="3066995" y="1947295"/>
            <a:ext cx="1445229" cy="753376"/>
          </a:xfrm>
          <a:prstGeom prst="round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tIns="0" bIns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rPr>
              <a:t>Storm topology</a:t>
            </a:r>
          </a:p>
        </p:txBody>
      </p:sp>
      <p:cxnSp>
        <p:nvCxnSpPr>
          <p:cNvPr id="17" name="Straight Arrow Connector 16"/>
          <p:cNvCxnSpPr>
            <a:cxnSpLocks noChangeShapeType="1"/>
            <a:stCxn id="13" idx="1"/>
            <a:endCxn id="10" idx="3"/>
          </p:cNvCxnSpPr>
          <p:nvPr/>
        </p:nvCxnSpPr>
        <p:spPr bwMode="auto">
          <a:xfrm flipH="1">
            <a:off x="2487386" y="2323983"/>
            <a:ext cx="579609" cy="0"/>
          </a:xfrm>
          <a:prstGeom prst="straightConnector1">
            <a:avLst/>
          </a:prstGeom>
          <a:noFill/>
          <a:ln w="9525">
            <a:solidFill>
              <a:schemeClr val="bg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grpSp>
        <p:nvGrpSpPr>
          <p:cNvPr id="50" name="Group 49"/>
          <p:cNvGrpSpPr/>
          <p:nvPr/>
        </p:nvGrpSpPr>
        <p:grpSpPr>
          <a:xfrm>
            <a:off x="3922814" y="4801137"/>
            <a:ext cx="628588" cy="1488242"/>
            <a:chOff x="3989166" y="4422506"/>
            <a:chExt cx="628588" cy="1488242"/>
          </a:xfrm>
        </p:grpSpPr>
        <p:sp>
          <p:nvSpPr>
            <p:cNvPr id="11" name="Rectangle 10"/>
            <p:cNvSpPr/>
            <p:nvPr/>
          </p:nvSpPr>
          <p:spPr bwMode="auto">
            <a:xfrm>
              <a:off x="3989166" y="5529381"/>
              <a:ext cx="628588" cy="381367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tIns="0" bIns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b="0" kern="0" dirty="0">
                  <a:solidFill>
                    <a:schemeClr val="bg1"/>
                  </a:solidFill>
                  <a:latin typeface="Gill Sans" charset="0"/>
                  <a:ea typeface="Gill Sans" charset="0"/>
                  <a:cs typeface="Gill Sans" charset="0"/>
                </a:rPr>
                <a:t>store</a:t>
              </a:r>
              <a:r>
                <a:rPr lang="en-US" sz="1400" b="0" kern="0" baseline="-25000" dirty="0">
                  <a:solidFill>
                    <a:schemeClr val="bg1"/>
                  </a:solidFill>
                  <a:latin typeface="Gill Sans" charset="0"/>
                  <a:ea typeface="Gill Sans" charset="0"/>
                  <a:cs typeface="Gill Sans" charset="0"/>
                </a:rPr>
                <a:t>1</a:t>
              </a:r>
              <a:endParaRPr kumimoji="0" lang="en-US" sz="14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endParaRPr>
            </a:p>
          </p:txBody>
        </p:sp>
        <p:cxnSp>
          <p:nvCxnSpPr>
            <p:cNvPr id="18" name="Straight Arrow Connector 17"/>
            <p:cNvCxnSpPr>
              <a:cxnSpLocks noChangeShapeType="1"/>
              <a:endCxn id="11" idx="0"/>
            </p:cNvCxnSpPr>
            <p:nvPr/>
          </p:nvCxnSpPr>
          <p:spPr bwMode="auto">
            <a:xfrm>
              <a:off x="4278801" y="4422506"/>
              <a:ext cx="24659" cy="1106875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grpSp>
        <p:nvGrpSpPr>
          <p:cNvPr id="48" name="Group 47"/>
          <p:cNvGrpSpPr/>
          <p:nvPr/>
        </p:nvGrpSpPr>
        <p:grpSpPr>
          <a:xfrm>
            <a:off x="1986832" y="4849421"/>
            <a:ext cx="1393245" cy="1439315"/>
            <a:chOff x="2053184" y="4470790"/>
            <a:chExt cx="1393245" cy="1439315"/>
          </a:xfrm>
        </p:grpSpPr>
        <p:cxnSp>
          <p:nvCxnSpPr>
            <p:cNvPr id="15" name="Straight Arrow Connector 14"/>
            <p:cNvCxnSpPr>
              <a:cxnSpLocks noChangeShapeType="1"/>
            </p:cNvCxnSpPr>
            <p:nvPr/>
          </p:nvCxnSpPr>
          <p:spPr bwMode="auto">
            <a:xfrm flipV="1">
              <a:off x="2332612" y="4470790"/>
              <a:ext cx="1113817" cy="1056814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21" name="Rectangle 20"/>
            <p:cNvSpPr/>
            <p:nvPr/>
          </p:nvSpPr>
          <p:spPr bwMode="auto">
            <a:xfrm>
              <a:off x="2053184" y="5528738"/>
              <a:ext cx="768621" cy="381367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tIns="0" bIns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b="0" kern="0" dirty="0">
                  <a:solidFill>
                    <a:schemeClr val="bg1"/>
                  </a:solidFill>
                  <a:latin typeface="Gill Sans" charset="0"/>
                  <a:ea typeface="Gill Sans" charset="0"/>
                  <a:cs typeface="Gill Sans" charset="0"/>
                </a:rPr>
                <a:t>source</a:t>
              </a:r>
              <a:r>
                <a:rPr lang="en-US" sz="1400" b="0" kern="0" baseline="-25000" dirty="0">
                  <a:solidFill>
                    <a:schemeClr val="bg1"/>
                  </a:solidFill>
                  <a:latin typeface="Gill Sans" charset="0"/>
                  <a:ea typeface="Gill Sans" charset="0"/>
                  <a:cs typeface="Gill Sans" charset="0"/>
                </a:rPr>
                <a:t>2</a:t>
              </a:r>
              <a:endParaRPr kumimoji="0" lang="en-US" sz="14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endParaRPr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2784292" y="4849421"/>
            <a:ext cx="768621" cy="1439315"/>
            <a:chOff x="2850644" y="4470790"/>
            <a:chExt cx="768621" cy="1439315"/>
          </a:xfrm>
        </p:grpSpPr>
        <p:cxnSp>
          <p:nvCxnSpPr>
            <p:cNvPr id="16" name="Straight Arrow Connector 15"/>
            <p:cNvCxnSpPr>
              <a:cxnSpLocks noChangeShapeType="1"/>
            </p:cNvCxnSpPr>
            <p:nvPr/>
          </p:nvCxnSpPr>
          <p:spPr bwMode="auto">
            <a:xfrm flipV="1">
              <a:off x="3195711" y="4470790"/>
              <a:ext cx="361904" cy="1071412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22" name="Rectangle 21"/>
            <p:cNvSpPr/>
            <p:nvPr/>
          </p:nvSpPr>
          <p:spPr bwMode="auto">
            <a:xfrm>
              <a:off x="2850644" y="5528738"/>
              <a:ext cx="768621" cy="381367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tIns="0" bIns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b="0" kern="0" dirty="0">
                  <a:solidFill>
                    <a:schemeClr val="bg1"/>
                  </a:solidFill>
                  <a:latin typeface="Gill Sans" charset="0"/>
                  <a:ea typeface="Gill Sans" charset="0"/>
                  <a:cs typeface="Gill Sans" charset="0"/>
                </a:rPr>
                <a:t>source</a:t>
              </a:r>
              <a:r>
                <a:rPr lang="en-US" sz="1400" b="0" kern="0" baseline="-25000" dirty="0">
                  <a:solidFill>
                    <a:schemeClr val="bg1"/>
                  </a:solidFill>
                  <a:latin typeface="Gill Sans" charset="0"/>
                  <a:ea typeface="Gill Sans" charset="0"/>
                  <a:cs typeface="Gill Sans" charset="0"/>
                </a:rPr>
                <a:t>3</a:t>
              </a:r>
              <a:endParaRPr kumimoji="0" lang="en-US" sz="14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endParaRP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3491263" y="5903513"/>
            <a:ext cx="389850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…</a:t>
            </a:r>
          </a:p>
        </p:txBody>
      </p:sp>
      <p:grpSp>
        <p:nvGrpSpPr>
          <p:cNvPr id="51" name="Group 50"/>
          <p:cNvGrpSpPr/>
          <p:nvPr/>
        </p:nvGrpSpPr>
        <p:grpSpPr>
          <a:xfrm>
            <a:off x="4378785" y="4801137"/>
            <a:ext cx="829416" cy="1488734"/>
            <a:chOff x="4445137" y="4422506"/>
            <a:chExt cx="829416" cy="1488734"/>
          </a:xfrm>
        </p:grpSpPr>
        <p:cxnSp>
          <p:nvCxnSpPr>
            <p:cNvPr id="19" name="Straight Arrow Connector 18"/>
            <p:cNvCxnSpPr>
              <a:cxnSpLocks noChangeShapeType="1"/>
              <a:endCxn id="24" idx="0"/>
            </p:cNvCxnSpPr>
            <p:nvPr/>
          </p:nvCxnSpPr>
          <p:spPr bwMode="auto">
            <a:xfrm>
              <a:off x="4445137" y="4422506"/>
              <a:ext cx="515122" cy="1107367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24" name="Rectangle 23"/>
            <p:cNvSpPr/>
            <p:nvPr/>
          </p:nvSpPr>
          <p:spPr bwMode="auto">
            <a:xfrm>
              <a:off x="4645965" y="5529873"/>
              <a:ext cx="628588" cy="381367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tIns="0" bIns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b="0" kern="0" dirty="0">
                  <a:solidFill>
                    <a:schemeClr val="bg1"/>
                  </a:solidFill>
                  <a:latin typeface="Gill Sans" charset="0"/>
                  <a:ea typeface="Gill Sans" charset="0"/>
                  <a:cs typeface="Gill Sans" charset="0"/>
                </a:rPr>
                <a:t>store</a:t>
              </a:r>
              <a:r>
                <a:rPr lang="en-US" sz="1400" b="0" kern="0" baseline="-25000" dirty="0">
                  <a:solidFill>
                    <a:schemeClr val="bg1"/>
                  </a:solidFill>
                  <a:latin typeface="Gill Sans" charset="0"/>
                  <a:ea typeface="Gill Sans" charset="0"/>
                  <a:cs typeface="Gill Sans" charset="0"/>
                </a:rPr>
                <a:t>2</a:t>
              </a:r>
              <a:endParaRPr kumimoji="0" lang="en-US" sz="14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endParaRPr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4551402" y="4801137"/>
            <a:ext cx="1313374" cy="1488734"/>
            <a:chOff x="4617754" y="4422506"/>
            <a:chExt cx="1313374" cy="1488734"/>
          </a:xfrm>
        </p:grpSpPr>
        <p:cxnSp>
          <p:nvCxnSpPr>
            <p:cNvPr id="20" name="Straight Arrow Connector 19"/>
            <p:cNvCxnSpPr>
              <a:cxnSpLocks noChangeShapeType="1"/>
              <a:endCxn id="25" idx="0"/>
            </p:cNvCxnSpPr>
            <p:nvPr/>
          </p:nvCxnSpPr>
          <p:spPr bwMode="auto">
            <a:xfrm>
              <a:off x="4617754" y="4422506"/>
              <a:ext cx="999080" cy="1107367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25" name="Rectangle 24"/>
            <p:cNvSpPr/>
            <p:nvPr/>
          </p:nvSpPr>
          <p:spPr bwMode="auto">
            <a:xfrm>
              <a:off x="5302540" y="5529873"/>
              <a:ext cx="628588" cy="381367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tIns="0" bIns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b="0" kern="0" dirty="0">
                  <a:solidFill>
                    <a:schemeClr val="bg1"/>
                  </a:solidFill>
                  <a:latin typeface="Gill Sans" charset="0"/>
                  <a:ea typeface="Gill Sans" charset="0"/>
                  <a:cs typeface="Gill Sans" charset="0"/>
                </a:rPr>
                <a:t>store</a:t>
              </a:r>
              <a:r>
                <a:rPr lang="en-US" sz="1400" b="0" kern="0" baseline="-25000" dirty="0">
                  <a:solidFill>
                    <a:schemeClr val="bg1"/>
                  </a:solidFill>
                  <a:latin typeface="Gill Sans" charset="0"/>
                  <a:ea typeface="Gill Sans" charset="0"/>
                  <a:cs typeface="Gill Sans" charset="0"/>
                </a:rPr>
                <a:t>3</a:t>
              </a:r>
              <a:endParaRPr kumimoji="0" lang="en-US" sz="14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endParaRPr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5815456" y="5903513"/>
            <a:ext cx="389850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…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1193551" y="4849421"/>
            <a:ext cx="2072921" cy="1439315"/>
            <a:chOff x="1259903" y="4470790"/>
            <a:chExt cx="2072921" cy="1439315"/>
          </a:xfrm>
        </p:grpSpPr>
        <p:sp>
          <p:nvSpPr>
            <p:cNvPr id="9" name="Rectangle 8"/>
            <p:cNvSpPr/>
            <p:nvPr/>
          </p:nvSpPr>
          <p:spPr bwMode="auto">
            <a:xfrm>
              <a:off x="1259903" y="5528738"/>
              <a:ext cx="768621" cy="381367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tIns="0" bIns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b="0" kern="0" dirty="0">
                  <a:solidFill>
                    <a:schemeClr val="bg1"/>
                  </a:solidFill>
                  <a:latin typeface="Gill Sans" charset="0"/>
                  <a:ea typeface="Gill Sans" charset="0"/>
                  <a:cs typeface="Gill Sans" charset="0"/>
                </a:rPr>
                <a:t>source</a:t>
              </a:r>
              <a:r>
                <a:rPr lang="en-US" sz="1400" b="0" kern="0" baseline="-25000" dirty="0">
                  <a:solidFill>
                    <a:schemeClr val="bg1"/>
                  </a:solidFill>
                  <a:latin typeface="Gill Sans" charset="0"/>
                  <a:ea typeface="Gill Sans" charset="0"/>
                  <a:cs typeface="Gill Sans" charset="0"/>
                </a:rPr>
                <a:t>1</a:t>
              </a:r>
              <a:endParaRPr kumimoji="0" lang="en-US" sz="14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endParaRPr>
            </a:p>
          </p:txBody>
        </p:sp>
        <p:cxnSp>
          <p:nvCxnSpPr>
            <p:cNvPr id="14" name="Straight Arrow Connector 13"/>
            <p:cNvCxnSpPr>
              <a:cxnSpLocks noChangeShapeType="1"/>
              <a:stCxn id="9" idx="0"/>
            </p:cNvCxnSpPr>
            <p:nvPr/>
          </p:nvCxnSpPr>
          <p:spPr bwMode="auto">
            <a:xfrm flipV="1">
              <a:off x="1644214" y="4470790"/>
              <a:ext cx="1688610" cy="1057948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27" name="TextBox 26"/>
            <p:cNvSpPr txBox="1"/>
            <p:nvPr/>
          </p:nvSpPr>
          <p:spPr>
            <a:xfrm>
              <a:off x="1346438" y="5210896"/>
              <a:ext cx="506485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400" b="0" dirty="0">
                  <a:solidFill>
                    <a:schemeClr val="bg1"/>
                  </a:solidFill>
                  <a:latin typeface="Gill Sans" charset="0"/>
                  <a:ea typeface="Gill Sans" charset="0"/>
                  <a:cs typeface="Gill Sans" charset="0"/>
                </a:rPr>
                <a:t>read</a:t>
              </a:r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3667448" y="5483423"/>
            <a:ext cx="570990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00" b="0" dirty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write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875986" y="4800600"/>
            <a:ext cx="606256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00" b="0" dirty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ingest</a:t>
            </a:r>
          </a:p>
        </p:txBody>
      </p:sp>
      <p:grpSp>
        <p:nvGrpSpPr>
          <p:cNvPr id="53" name="Group 52"/>
          <p:cNvGrpSpPr/>
          <p:nvPr/>
        </p:nvGrpSpPr>
        <p:grpSpPr>
          <a:xfrm>
            <a:off x="1000448" y="5213090"/>
            <a:ext cx="5264775" cy="1294543"/>
            <a:chOff x="1066800" y="4834459"/>
            <a:chExt cx="5264775" cy="1294543"/>
          </a:xfrm>
        </p:grpSpPr>
        <p:sp>
          <p:nvSpPr>
            <p:cNvPr id="30" name="Rectangle 29"/>
            <p:cNvSpPr/>
            <p:nvPr/>
          </p:nvSpPr>
          <p:spPr>
            <a:xfrm>
              <a:off x="1066800" y="4834459"/>
              <a:ext cx="5264775" cy="1294543"/>
            </a:xfrm>
            <a:prstGeom prst="rect">
              <a:avLst/>
            </a:prstGeom>
            <a:noFill/>
            <a:ln w="19050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077566" y="4834460"/>
              <a:ext cx="787395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Gill Sans" charset="0"/>
                  <a:ea typeface="Gill Sans" charset="0"/>
                  <a:cs typeface="Gill Sans" charset="0"/>
                </a:rPr>
                <a:t>HDFS</a:t>
              </a:r>
            </a:p>
          </p:txBody>
        </p:sp>
      </p:grpSp>
      <p:cxnSp>
        <p:nvCxnSpPr>
          <p:cNvPr id="32" name="Straight Arrow Connector 31"/>
          <p:cNvCxnSpPr>
            <a:cxnSpLocks noChangeShapeType="1"/>
          </p:cNvCxnSpPr>
          <p:nvPr/>
        </p:nvCxnSpPr>
        <p:spPr bwMode="auto">
          <a:xfrm flipV="1">
            <a:off x="4341795" y="4801137"/>
            <a:ext cx="1246053" cy="1064080"/>
          </a:xfrm>
          <a:prstGeom prst="straightConnector1">
            <a:avLst/>
          </a:prstGeom>
          <a:noFill/>
          <a:ln w="9525">
            <a:solidFill>
              <a:schemeClr val="bg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33" name="Straight Arrow Connector 32"/>
          <p:cNvCxnSpPr>
            <a:cxnSpLocks noChangeShapeType="1"/>
          </p:cNvCxnSpPr>
          <p:nvPr/>
        </p:nvCxnSpPr>
        <p:spPr bwMode="auto">
          <a:xfrm flipV="1">
            <a:off x="4948198" y="4801137"/>
            <a:ext cx="762193" cy="1065390"/>
          </a:xfrm>
          <a:prstGeom prst="straightConnector1">
            <a:avLst/>
          </a:prstGeom>
          <a:noFill/>
          <a:ln w="9525">
            <a:solidFill>
              <a:schemeClr val="bg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34" name="Straight Arrow Connector 33"/>
          <p:cNvCxnSpPr>
            <a:cxnSpLocks noChangeShapeType="1"/>
          </p:cNvCxnSpPr>
          <p:nvPr/>
        </p:nvCxnSpPr>
        <p:spPr bwMode="auto">
          <a:xfrm flipV="1">
            <a:off x="5587848" y="4802447"/>
            <a:ext cx="276928" cy="1064080"/>
          </a:xfrm>
          <a:prstGeom prst="straightConnector1">
            <a:avLst/>
          </a:prstGeom>
          <a:noFill/>
          <a:ln w="9525">
            <a:solidFill>
              <a:schemeClr val="bg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37" name="Straight Arrow Connector 36"/>
          <p:cNvCxnSpPr>
            <a:cxnSpLocks noChangeShapeType="1"/>
            <a:stCxn id="13" idx="3"/>
            <a:endCxn id="5" idx="1"/>
          </p:cNvCxnSpPr>
          <p:nvPr/>
        </p:nvCxnSpPr>
        <p:spPr bwMode="auto">
          <a:xfrm>
            <a:off x="4512224" y="2323983"/>
            <a:ext cx="535688" cy="1"/>
          </a:xfrm>
          <a:prstGeom prst="straightConnector1">
            <a:avLst/>
          </a:prstGeom>
          <a:noFill/>
          <a:ln w="9525">
            <a:solidFill>
              <a:schemeClr val="bg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38" name="TextBox 37"/>
          <p:cNvSpPr txBox="1"/>
          <p:nvPr/>
        </p:nvSpPr>
        <p:spPr>
          <a:xfrm>
            <a:off x="2524448" y="1995101"/>
            <a:ext cx="506485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00" b="0" dirty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read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4514493" y="1995101"/>
            <a:ext cx="570990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00" b="0" dirty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write</a:t>
            </a:r>
          </a:p>
        </p:txBody>
      </p:sp>
      <p:cxnSp>
        <p:nvCxnSpPr>
          <p:cNvPr id="40" name="Straight Arrow Connector 39"/>
          <p:cNvCxnSpPr>
            <a:cxnSpLocks noChangeShapeType="1"/>
          </p:cNvCxnSpPr>
          <p:nvPr/>
        </p:nvCxnSpPr>
        <p:spPr bwMode="auto">
          <a:xfrm>
            <a:off x="6563048" y="2553213"/>
            <a:ext cx="791990" cy="554816"/>
          </a:xfrm>
          <a:prstGeom prst="straightConnector1">
            <a:avLst/>
          </a:prstGeom>
          <a:noFill/>
          <a:ln w="9525">
            <a:solidFill>
              <a:schemeClr val="bg1"/>
            </a:solidFill>
            <a:round/>
            <a:headEnd type="triangle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41" name="Straight Arrow Connector 40"/>
          <p:cNvCxnSpPr>
            <a:cxnSpLocks noChangeShapeType="1"/>
          </p:cNvCxnSpPr>
          <p:nvPr/>
        </p:nvCxnSpPr>
        <p:spPr bwMode="auto">
          <a:xfrm flipV="1">
            <a:off x="6591035" y="3539544"/>
            <a:ext cx="764003" cy="579462"/>
          </a:xfrm>
          <a:prstGeom prst="straightConnector1">
            <a:avLst/>
          </a:prstGeom>
          <a:noFill/>
          <a:ln w="9525">
            <a:solidFill>
              <a:schemeClr val="bg1"/>
            </a:solidFill>
            <a:round/>
            <a:headEnd type="triangle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42" name="TextBox 41"/>
          <p:cNvSpPr txBox="1"/>
          <p:nvPr/>
        </p:nvSpPr>
        <p:spPr>
          <a:xfrm>
            <a:off x="6665920" y="3906870"/>
            <a:ext cx="605037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00" b="0" dirty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query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6665920" y="2438400"/>
            <a:ext cx="605037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00" b="0" dirty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query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942134" y="3048000"/>
            <a:ext cx="744114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online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942134" y="3393199"/>
            <a:ext cx="691215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batch</a:t>
            </a:r>
          </a:p>
        </p:txBody>
      </p:sp>
      <p:sp>
        <p:nvSpPr>
          <p:cNvPr id="46" name="Rounded Rectangle 45"/>
          <p:cNvSpPr/>
          <p:nvPr/>
        </p:nvSpPr>
        <p:spPr bwMode="auto">
          <a:xfrm rot="16200000">
            <a:off x="6823847" y="3084404"/>
            <a:ext cx="1565793" cy="503412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rPr>
              <a:t>client library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0" y="1153180"/>
            <a:ext cx="914400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0" dirty="0">
                <a:solidFill>
                  <a:schemeClr val="bg1"/>
                </a:solidFill>
                <a:latin typeface="Gill Sans"/>
                <a:cs typeface="Gill Sans"/>
              </a:rPr>
              <a:t>Example: count historical clicks and clicks in real time</a:t>
            </a:r>
          </a:p>
        </p:txBody>
      </p:sp>
      <p:sp>
        <p:nvSpPr>
          <p:cNvPr id="5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Hybrid Online/Batch Processing</a:t>
            </a:r>
          </a:p>
        </p:txBody>
      </p:sp>
      <p:sp>
        <p:nvSpPr>
          <p:cNvPr id="57" name="Rounded Rectangle 56"/>
          <p:cNvSpPr/>
          <p:nvPr/>
        </p:nvSpPr>
        <p:spPr bwMode="auto">
          <a:xfrm>
            <a:off x="3066995" y="3952225"/>
            <a:ext cx="1445229" cy="753376"/>
          </a:xfrm>
          <a:prstGeom prst="round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tIns="0" bIns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rPr>
              <a:t>Hadoop</a:t>
            </a:r>
            <a:b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rPr>
            </a:b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rPr>
              <a:t>job</a:t>
            </a:r>
          </a:p>
        </p:txBody>
      </p:sp>
      <p:sp>
        <p:nvSpPr>
          <p:cNvPr id="63" name="Rectangle 62"/>
          <p:cNvSpPr/>
          <p:nvPr/>
        </p:nvSpPr>
        <p:spPr bwMode="auto">
          <a:xfrm>
            <a:off x="5047912" y="3952224"/>
            <a:ext cx="1426607" cy="75337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tIns="0" bIns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rPr>
              <a:t>Batch</a:t>
            </a:r>
            <a:b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rPr>
            </a:b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rPr>
              <a:t>results</a:t>
            </a:r>
          </a:p>
        </p:txBody>
      </p:sp>
      <p:sp>
        <p:nvSpPr>
          <p:cNvPr id="56" name="TextBox 55"/>
          <p:cNvSpPr txBox="1"/>
          <p:nvPr/>
        </p:nvSpPr>
        <p:spPr>
          <a:xfrm rot="293134">
            <a:off x="2105209" y="2946309"/>
            <a:ext cx="3488567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400" b="0" dirty="0">
                <a:solidFill>
                  <a:srgbClr val="FF0000"/>
                </a:solidFill>
                <a:latin typeface="Gill Sans"/>
                <a:cs typeface="Gill Sans"/>
              </a:rPr>
              <a:t>This is nuts!</a:t>
            </a:r>
          </a:p>
        </p:txBody>
      </p:sp>
      <p:sp>
        <p:nvSpPr>
          <p:cNvPr id="58" name="TextBox 57"/>
          <p:cNvSpPr txBox="1"/>
          <p:nvPr/>
        </p:nvSpPr>
        <p:spPr>
          <a:xfrm rot="20566054">
            <a:off x="5896026" y="4970605"/>
            <a:ext cx="3488567" cy="144655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400" b="0">
                <a:solidFill>
                  <a:srgbClr val="FF0000"/>
                </a:solidFill>
                <a:latin typeface="Gill Sans"/>
                <a:cs typeface="Gill Sans"/>
              </a:rPr>
              <a:t>Can we do better?</a:t>
            </a:r>
            <a:endParaRPr lang="en-US" sz="4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85339780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  <p:bldP spid="58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2286000"/>
            <a:ext cx="9144000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A domain-specific language (in </a:t>
            </a:r>
            <a:r>
              <a:rPr lang="en-US" sz="2400" b="0" dirty="0" err="1">
                <a:solidFill>
                  <a:schemeClr val="bg1"/>
                </a:solidFill>
                <a:latin typeface="Gill Sans"/>
                <a:cs typeface="Gill Sans"/>
              </a:rPr>
              <a:t>Scala</a:t>
            </a:r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) designed</a:t>
            </a:r>
          </a:p>
          <a:p>
            <a:pPr algn="ctr"/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to integrate batch and online MapReduce computations</a:t>
            </a:r>
          </a:p>
        </p:txBody>
      </p:sp>
      <p:pic>
        <p:nvPicPr>
          <p:cNvPr id="2" name="Picture 1" descr="summingbird-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74" y="152400"/>
            <a:ext cx="3248526" cy="20574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0" y="3770293"/>
            <a:ext cx="9144000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0" dirty="0">
                <a:solidFill>
                  <a:srgbClr val="FF0000"/>
                </a:solidFill>
                <a:latin typeface="Gill Sans"/>
                <a:cs typeface="Gill Sans"/>
              </a:rPr>
              <a:t>Idea #1:</a:t>
            </a:r>
            <a:r>
              <a:rPr lang="en-US" sz="2000" b="0" dirty="0">
                <a:solidFill>
                  <a:schemeClr val="bg1"/>
                </a:solidFill>
                <a:latin typeface="Gill Sans"/>
                <a:cs typeface="Gill Sans"/>
              </a:rPr>
              <a:t> Algebraic structures provide the basis for </a:t>
            </a:r>
            <a:br>
              <a:rPr lang="en-US" sz="2000" b="0" dirty="0">
                <a:solidFill>
                  <a:schemeClr val="bg1"/>
                </a:solidFill>
                <a:latin typeface="Gill Sans"/>
                <a:cs typeface="Gill Sans"/>
              </a:rPr>
            </a:br>
            <a:r>
              <a:rPr lang="en-US" sz="2000" b="0" dirty="0">
                <a:solidFill>
                  <a:schemeClr val="bg1"/>
                </a:solidFill>
                <a:latin typeface="Gill Sans"/>
                <a:cs typeface="Gill Sans"/>
              </a:rPr>
              <a:t>seamless integration of batch and online processing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5162490"/>
            <a:ext cx="91440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0" dirty="0">
                <a:solidFill>
                  <a:schemeClr val="bg1"/>
                </a:solidFill>
                <a:latin typeface="Gill Sans"/>
                <a:cs typeface="Gill Sans"/>
              </a:rPr>
              <a:t>Probabilistic data structures as monoids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4800600"/>
            <a:ext cx="91440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0" dirty="0">
                <a:solidFill>
                  <a:srgbClr val="FF0000"/>
                </a:solidFill>
                <a:latin typeface="Gill Sans"/>
                <a:cs typeface="Gill Sans"/>
              </a:rPr>
              <a:t>Idea #2:</a:t>
            </a:r>
            <a:r>
              <a:rPr lang="en-US" sz="2000" b="0" dirty="0">
                <a:solidFill>
                  <a:schemeClr val="bg1"/>
                </a:solidFill>
                <a:latin typeface="Gill Sans"/>
                <a:cs typeface="Gill Sans"/>
              </a:rPr>
              <a:t> For many tasks, close enough is good enough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6197024"/>
            <a:ext cx="9144000" cy="58477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0" dirty="0">
                <a:solidFill>
                  <a:srgbClr val="000000"/>
                </a:solidFill>
                <a:latin typeface="Gill Sans"/>
                <a:cs typeface="Gill Sans"/>
              </a:rPr>
              <a:t>Boykin, Ritchie, O’Connell, and Lin. </a:t>
            </a:r>
            <a:r>
              <a:rPr lang="en-US" b="0" dirty="0" err="1">
                <a:solidFill>
                  <a:srgbClr val="000000"/>
                </a:solidFill>
                <a:latin typeface="Gill Sans"/>
                <a:cs typeface="Gill Sans"/>
              </a:rPr>
              <a:t>Summingbird</a:t>
            </a:r>
            <a:r>
              <a:rPr lang="en-US" b="0" dirty="0">
                <a:solidFill>
                  <a:srgbClr val="000000"/>
                </a:solidFill>
                <a:latin typeface="Gill Sans"/>
                <a:cs typeface="Gill Sans"/>
              </a:rPr>
              <a:t>: A Framework for Integrating </a:t>
            </a:r>
          </a:p>
          <a:p>
            <a:pPr algn="ctr"/>
            <a:r>
              <a:rPr lang="en-US" b="0" dirty="0">
                <a:solidFill>
                  <a:srgbClr val="000000"/>
                </a:solidFill>
                <a:latin typeface="Gill Sans"/>
                <a:cs typeface="Gill Sans"/>
              </a:rPr>
              <a:t>Batch and Online MapReduce Computations. PVLDB 7(13):1441-1451, 2014.</a:t>
            </a: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          </a:t>
            </a:r>
            <a:r>
              <a:rPr lang="en-US" sz="3600" b="0" kern="0" dirty="0" err="1">
                <a:solidFill>
                  <a:srgbClr val="000000"/>
                </a:solidFill>
                <a:latin typeface="Gill Sans"/>
                <a:cs typeface="Gill Sans"/>
              </a:rPr>
              <a:t>Summingbird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73096067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2217003"/>
            <a:ext cx="91440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“map”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2678668"/>
            <a:ext cx="914400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800" b="0" dirty="0" err="1">
                <a:solidFill>
                  <a:schemeClr val="bg1"/>
                </a:solidFill>
                <a:latin typeface="Andale Mono"/>
                <a:cs typeface="Andale Mono"/>
              </a:rPr>
              <a:t>flatMap</a:t>
            </a:r>
            <a:r>
              <a:rPr lang="en-US" sz="1800" b="0" dirty="0">
                <a:solidFill>
                  <a:schemeClr val="bg1"/>
                </a:solidFill>
                <a:latin typeface="Andale Mono"/>
                <a:cs typeface="Andale Mono"/>
              </a:rPr>
              <a:t>[T, U](</a:t>
            </a:r>
            <a:r>
              <a:rPr lang="en-US" sz="1800" b="0" dirty="0" err="1">
                <a:solidFill>
                  <a:schemeClr val="bg1"/>
                </a:solidFill>
                <a:latin typeface="Andale Mono"/>
                <a:cs typeface="Andale Mono"/>
              </a:rPr>
              <a:t>fn</a:t>
            </a:r>
            <a:r>
              <a:rPr lang="en-US" sz="1800" b="0" dirty="0">
                <a:solidFill>
                  <a:schemeClr val="bg1"/>
                </a:solidFill>
                <a:latin typeface="Andale Mono"/>
                <a:cs typeface="Andale Mono"/>
              </a:rPr>
              <a:t>: T =&gt; List[U]): List[U]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3059668"/>
            <a:ext cx="914400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is-IS" sz="1800" b="0" dirty="0">
                <a:solidFill>
                  <a:schemeClr val="bg1"/>
                </a:solidFill>
                <a:latin typeface="Andale Mono"/>
                <a:cs typeface="Andale Mono"/>
              </a:rPr>
              <a:t>map[T, U](fn: T =&gt; U): List[U]</a:t>
            </a:r>
            <a:endParaRPr lang="en-US" sz="1800" b="0" dirty="0">
              <a:solidFill>
                <a:schemeClr val="bg1"/>
              </a:solidFill>
              <a:latin typeface="Andale Mono"/>
              <a:cs typeface="Andale Mono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3440668"/>
            <a:ext cx="914400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800" b="0" dirty="0">
                <a:solidFill>
                  <a:schemeClr val="bg1"/>
                </a:solidFill>
                <a:latin typeface="Andale Mono"/>
                <a:cs typeface="Andale Mono"/>
              </a:rPr>
              <a:t>filter[T](</a:t>
            </a:r>
            <a:r>
              <a:rPr lang="en-US" sz="1800" b="0" dirty="0" err="1">
                <a:solidFill>
                  <a:schemeClr val="bg1"/>
                </a:solidFill>
                <a:latin typeface="Andale Mono"/>
                <a:cs typeface="Andale Mono"/>
              </a:rPr>
              <a:t>fn</a:t>
            </a:r>
            <a:r>
              <a:rPr lang="en-US" sz="1800" b="0" dirty="0">
                <a:solidFill>
                  <a:schemeClr val="bg1"/>
                </a:solidFill>
                <a:latin typeface="Andale Mono"/>
                <a:cs typeface="Andale Mono"/>
              </a:rPr>
              <a:t>: T =&gt; Boolean): List[T]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5187554"/>
            <a:ext cx="914400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800" b="0" dirty="0" err="1">
                <a:solidFill>
                  <a:schemeClr val="bg1"/>
                </a:solidFill>
                <a:latin typeface="Andale Mono"/>
                <a:cs typeface="Andale Mono"/>
              </a:rPr>
              <a:t>sumByKey</a:t>
            </a:r>
            <a:endParaRPr lang="en-US" sz="1800" b="0" dirty="0">
              <a:solidFill>
                <a:schemeClr val="bg1"/>
              </a:solidFill>
              <a:latin typeface="Andale Mono"/>
              <a:cs typeface="Andale Mono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4724400"/>
            <a:ext cx="91440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“reduce”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Batch and Online MapReduce </a:t>
            </a:r>
          </a:p>
        </p:txBody>
      </p:sp>
    </p:spTree>
    <p:extLst>
      <p:ext uri="{BB962C8B-B14F-4D97-AF65-F5344CB8AC3E}">
        <p14:creationId xmlns:p14="http://schemas.microsoft.com/office/powerpoint/2010/main" val="29501478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5" grpId="0"/>
      <p:bldP spid="6" grpId="0"/>
      <p:bldP spid="7" grpId="0"/>
      <p:bldP spid="9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38200" y="1706940"/>
            <a:ext cx="38862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0" dirty="0" err="1">
                <a:solidFill>
                  <a:srgbClr val="000090"/>
                </a:solidFill>
                <a:latin typeface="Gill Sans"/>
                <a:cs typeface="Gill Sans"/>
              </a:rPr>
              <a:t>Semigroup</a:t>
            </a:r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</a:rPr>
              <a:t> = ( </a:t>
            </a:r>
            <a:r>
              <a:rPr lang="en-US" sz="2400" b="0" i="1" dirty="0">
                <a:solidFill>
                  <a:srgbClr val="000000"/>
                </a:solidFill>
                <a:latin typeface="Gill Sans"/>
                <a:cs typeface="Gill Sans"/>
              </a:rPr>
              <a:t>M</a:t>
            </a:r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</a:rPr>
              <a:t> , </a:t>
            </a:r>
            <a:r>
              <a:rPr lang="en-US" sz="2400" b="0" dirty="0">
                <a:solidFill>
                  <a:srgbClr val="000000"/>
                </a:solidFill>
                <a:latin typeface="Wingdings"/>
                <a:ea typeface="Wingdings"/>
                <a:cs typeface="Wingdings"/>
                <a:sym typeface="Wingdings"/>
              </a:rPr>
              <a:t>⊕</a:t>
            </a:r>
            <a:r>
              <a:rPr lang="en-US" sz="2400" b="0" dirty="0">
                <a:solidFill>
                  <a:srgbClr val="000000"/>
                </a:solidFill>
                <a:latin typeface="Gill Sans"/>
                <a:ea typeface="Wingdings"/>
                <a:cs typeface="Gill Sans"/>
                <a:sym typeface="Wingdings"/>
              </a:rPr>
              <a:t> )</a:t>
            </a:r>
            <a:endParaRPr lang="en-US" sz="24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447800" y="2133600"/>
            <a:ext cx="63246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0" dirty="0">
                <a:solidFill>
                  <a:srgbClr val="000000"/>
                </a:solidFill>
                <a:latin typeface="Wingdings"/>
                <a:ea typeface="Wingdings"/>
                <a:cs typeface="Wingdings"/>
                <a:sym typeface="Wingdings"/>
              </a:rPr>
              <a:t>⊕</a:t>
            </a:r>
            <a:r>
              <a:rPr lang="en-US" sz="2400" b="0" dirty="0">
                <a:solidFill>
                  <a:srgbClr val="000000"/>
                </a:solidFill>
                <a:latin typeface="Gill Sans"/>
                <a:ea typeface="Wingdings"/>
                <a:cs typeface="Gill Sans"/>
                <a:sym typeface="Wingdings"/>
              </a:rPr>
              <a:t> : </a:t>
            </a:r>
            <a:r>
              <a:rPr lang="en-US" sz="2400" b="0" i="1" dirty="0">
                <a:solidFill>
                  <a:srgbClr val="000000"/>
                </a:solidFill>
                <a:latin typeface="Gill Sans"/>
                <a:ea typeface="Wingdings"/>
                <a:cs typeface="Gill Sans"/>
                <a:sym typeface="Wingdings"/>
              </a:rPr>
              <a:t>M</a:t>
            </a:r>
            <a:r>
              <a:rPr lang="en-US" sz="2400" b="0" dirty="0">
                <a:solidFill>
                  <a:srgbClr val="000000"/>
                </a:solidFill>
                <a:latin typeface="Gill Sans"/>
                <a:ea typeface="Wingdings"/>
                <a:cs typeface="Gill Sans"/>
                <a:sym typeface="Wingdings"/>
              </a:rPr>
              <a:t> ✕</a:t>
            </a:r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 </a:t>
            </a:r>
            <a:r>
              <a:rPr lang="en-US" sz="2400" b="0" i="1" dirty="0">
                <a:solidFill>
                  <a:srgbClr val="000000"/>
                </a:solidFill>
                <a:latin typeface="Gill Sans"/>
                <a:ea typeface="Wingdings"/>
                <a:cs typeface="Gill Sans"/>
                <a:sym typeface="Wingdings"/>
              </a:rPr>
              <a:t>M</a:t>
            </a:r>
            <a:r>
              <a:rPr lang="en-US" sz="2400" b="0" dirty="0">
                <a:solidFill>
                  <a:srgbClr val="000000"/>
                </a:solidFill>
                <a:latin typeface="Gill Sans"/>
                <a:ea typeface="Wingdings"/>
                <a:cs typeface="Gill Sans"/>
                <a:sym typeface="Wingdings"/>
              </a:rPr>
              <a:t> </a:t>
            </a:r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→ </a:t>
            </a:r>
            <a:r>
              <a:rPr lang="en-US" sz="2400" b="0" i="1" dirty="0">
                <a:solidFill>
                  <a:srgbClr val="000000"/>
                </a:solidFill>
                <a:latin typeface="Gill Sans"/>
                <a:ea typeface="Wingdings"/>
                <a:cs typeface="Gill Sans"/>
                <a:sym typeface="Wingdings"/>
              </a:rPr>
              <a:t>M</a:t>
            </a:r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, </a:t>
            </a:r>
            <a:r>
              <a:rPr lang="en-US" sz="2400" b="0" dirty="0" err="1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s.t.</a:t>
            </a:r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, ∀</a:t>
            </a:r>
            <a:r>
              <a:rPr lang="en-US" sz="2400" b="0" i="1" dirty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m</a:t>
            </a:r>
            <a:r>
              <a:rPr lang="en-US" sz="2400" b="0" i="1" baseline="-25000" dirty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1</a:t>
            </a:r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,</a:t>
            </a:r>
            <a:r>
              <a:rPr lang="en-US" sz="2400" b="0" i="1" dirty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 m</a:t>
            </a:r>
            <a:r>
              <a:rPr lang="en-US" sz="2400" b="0" i="1" baseline="-25000" dirty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2</a:t>
            </a:r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, </a:t>
            </a:r>
            <a:r>
              <a:rPr lang="en-US" sz="2400" b="0" i="1" dirty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m</a:t>
            </a:r>
            <a:r>
              <a:rPr lang="en-US" sz="2400" b="0" i="1" baseline="-25000" dirty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3</a:t>
            </a:r>
            <a:r>
              <a:rPr lang="en-US" sz="2400" b="0" baseline="-25000" dirty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 </a:t>
            </a:r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∋ </a:t>
            </a:r>
            <a:r>
              <a:rPr lang="en-US" sz="2400" b="0" i="1" dirty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M</a:t>
            </a:r>
            <a:endParaRPr lang="en-US" sz="2400" b="0" i="1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0" y="265093"/>
            <a:ext cx="9144000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rgbClr val="FF0000"/>
                </a:solidFill>
                <a:latin typeface="Gill Sans"/>
                <a:cs typeface="Gill Sans"/>
              </a:rPr>
              <a:t>Idea #1:</a:t>
            </a:r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</a:rPr>
              <a:t> Algebraic structures provide the basis for </a:t>
            </a:r>
            <a:br>
              <a:rPr lang="en-US" sz="2400" b="0" dirty="0">
                <a:solidFill>
                  <a:srgbClr val="000000"/>
                </a:solidFill>
                <a:latin typeface="Gill Sans"/>
                <a:cs typeface="Gill Sans"/>
              </a:rPr>
            </a:br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</a:rPr>
              <a:t>seamless integration of batch and online processing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362200" y="2600980"/>
            <a:ext cx="57150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(</a:t>
            </a:r>
            <a:r>
              <a:rPr lang="en-US" sz="2400" b="0" i="1" dirty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m</a:t>
            </a:r>
            <a:r>
              <a:rPr lang="en-US" sz="2400" b="0" i="1" baseline="-25000" dirty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1</a:t>
            </a:r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 </a:t>
            </a:r>
            <a:r>
              <a:rPr lang="en-US" sz="2400" b="0" dirty="0">
                <a:solidFill>
                  <a:srgbClr val="000000"/>
                </a:solidFill>
                <a:latin typeface="Wingdings"/>
                <a:ea typeface="Wingdings"/>
                <a:cs typeface="Wingdings"/>
                <a:sym typeface="Wingdings"/>
              </a:rPr>
              <a:t>⊕</a:t>
            </a:r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 </a:t>
            </a:r>
            <a:r>
              <a:rPr lang="en-US" sz="2400" b="0" i="1" dirty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m</a:t>
            </a:r>
            <a:r>
              <a:rPr lang="en-US" sz="2400" b="0" i="1" baseline="-25000" dirty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2</a:t>
            </a:r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) </a:t>
            </a:r>
            <a:r>
              <a:rPr lang="en-US" sz="2400" b="0" dirty="0">
                <a:solidFill>
                  <a:srgbClr val="000000"/>
                </a:solidFill>
                <a:latin typeface="Wingdings"/>
                <a:ea typeface="Wingdings"/>
                <a:cs typeface="Wingdings"/>
                <a:sym typeface="Wingdings"/>
              </a:rPr>
              <a:t>⊕</a:t>
            </a:r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 </a:t>
            </a:r>
            <a:r>
              <a:rPr lang="en-US" sz="2400" b="0" i="1" dirty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m</a:t>
            </a:r>
            <a:r>
              <a:rPr lang="en-US" sz="2400" b="0" i="1" baseline="-25000" dirty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3</a:t>
            </a:r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 = </a:t>
            </a:r>
            <a:r>
              <a:rPr lang="en-US" sz="2400" b="0" i="1" dirty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m</a:t>
            </a:r>
            <a:r>
              <a:rPr lang="en-US" sz="2400" b="0" i="1" baseline="-25000" dirty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1</a:t>
            </a:r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 </a:t>
            </a:r>
            <a:r>
              <a:rPr lang="en-US" sz="2400" b="0" dirty="0">
                <a:solidFill>
                  <a:srgbClr val="000000"/>
                </a:solidFill>
                <a:latin typeface="Wingdings"/>
                <a:ea typeface="Wingdings"/>
                <a:cs typeface="Wingdings"/>
                <a:sym typeface="Wingdings"/>
              </a:rPr>
              <a:t>⊕</a:t>
            </a:r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 (</a:t>
            </a:r>
            <a:r>
              <a:rPr lang="en-US" sz="2400" b="0" i="1" dirty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m</a:t>
            </a:r>
            <a:r>
              <a:rPr lang="en-US" sz="2400" b="0" i="1" baseline="-25000" dirty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2</a:t>
            </a:r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 </a:t>
            </a:r>
            <a:r>
              <a:rPr lang="en-US" sz="2400" b="0" dirty="0">
                <a:solidFill>
                  <a:srgbClr val="000000"/>
                </a:solidFill>
                <a:latin typeface="Wingdings"/>
                <a:ea typeface="Wingdings"/>
                <a:cs typeface="Wingdings"/>
                <a:sym typeface="Wingdings"/>
              </a:rPr>
              <a:t>⊕</a:t>
            </a:r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 </a:t>
            </a:r>
            <a:r>
              <a:rPr lang="en-US" sz="2400" b="0" i="1" dirty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m</a:t>
            </a:r>
            <a:r>
              <a:rPr lang="en-US" sz="2400" b="0" i="1" baseline="-25000" dirty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3</a:t>
            </a:r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) </a:t>
            </a:r>
            <a:endParaRPr lang="en-US" sz="24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38200" y="3307140"/>
            <a:ext cx="74676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0" dirty="0" err="1">
                <a:solidFill>
                  <a:srgbClr val="000090"/>
                </a:solidFill>
                <a:latin typeface="Gill Sans"/>
                <a:cs typeface="Gill Sans"/>
              </a:rPr>
              <a:t>Monoid</a:t>
            </a:r>
            <a:r>
              <a:rPr lang="en-US" sz="2400" b="0" dirty="0">
                <a:solidFill>
                  <a:srgbClr val="000090"/>
                </a:solidFill>
                <a:latin typeface="Gill Sans"/>
                <a:cs typeface="Gill Sans"/>
              </a:rPr>
              <a:t> </a:t>
            </a:r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</a:rPr>
              <a:t>= </a:t>
            </a:r>
            <a:r>
              <a:rPr lang="en-US" sz="2400" b="0" dirty="0" err="1">
                <a:solidFill>
                  <a:srgbClr val="000000"/>
                </a:solidFill>
                <a:latin typeface="Gill Sans"/>
                <a:cs typeface="Gill Sans"/>
              </a:rPr>
              <a:t>Semigroup</a:t>
            </a:r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</a:rPr>
              <a:t> + identity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38200" y="4450140"/>
            <a:ext cx="82296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0" dirty="0">
                <a:solidFill>
                  <a:srgbClr val="000090"/>
                </a:solidFill>
                <a:latin typeface="Gill Sans"/>
                <a:cs typeface="Gill Sans"/>
              </a:rPr>
              <a:t>Commutative </a:t>
            </a:r>
            <a:r>
              <a:rPr lang="en-US" sz="2400" b="0" dirty="0" err="1">
                <a:solidFill>
                  <a:srgbClr val="000090"/>
                </a:solidFill>
                <a:latin typeface="Gill Sans"/>
                <a:cs typeface="Gill Sans"/>
              </a:rPr>
              <a:t>Monoid</a:t>
            </a:r>
            <a:r>
              <a:rPr lang="en-US" sz="2400" b="0" dirty="0">
                <a:solidFill>
                  <a:srgbClr val="000090"/>
                </a:solidFill>
                <a:latin typeface="Gill Sans"/>
                <a:cs typeface="Gill Sans"/>
              </a:rPr>
              <a:t> </a:t>
            </a:r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</a:rPr>
              <a:t>= </a:t>
            </a:r>
            <a:r>
              <a:rPr lang="en-US" sz="2400" b="0" dirty="0" err="1">
                <a:solidFill>
                  <a:srgbClr val="000000"/>
                </a:solidFill>
                <a:latin typeface="Gill Sans"/>
                <a:cs typeface="Gill Sans"/>
              </a:rPr>
              <a:t>Monoid</a:t>
            </a:r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</a:rPr>
              <a:t> + </a:t>
            </a:r>
            <a:r>
              <a:rPr lang="en-US" sz="2400" b="0" dirty="0" err="1">
                <a:solidFill>
                  <a:srgbClr val="000000"/>
                </a:solidFill>
                <a:latin typeface="Gill Sans"/>
                <a:cs typeface="Gill Sans"/>
              </a:rPr>
              <a:t>commutativity</a:t>
            </a:r>
            <a:endParaRPr lang="en-US" sz="24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447800" y="3743980"/>
            <a:ext cx="63246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l-GR" sz="2400" b="0" i="1" dirty="0">
                <a:solidFill>
                  <a:srgbClr val="000000"/>
                </a:solidFill>
                <a:latin typeface="Wingdings"/>
                <a:ea typeface="Wingdings"/>
                <a:cs typeface="Wingdings"/>
                <a:sym typeface="Wingdings"/>
              </a:rPr>
              <a:t>ε</a:t>
            </a:r>
            <a:r>
              <a:rPr lang="en-US" sz="2400" b="0" dirty="0">
                <a:solidFill>
                  <a:srgbClr val="000000"/>
                </a:solidFill>
                <a:latin typeface="Gill Sans"/>
                <a:ea typeface="Wingdings"/>
                <a:cs typeface="Gill Sans"/>
                <a:sym typeface="Wingdings"/>
              </a:rPr>
              <a:t> </a:t>
            </a:r>
            <a:r>
              <a:rPr lang="en-US" sz="2400" b="0" dirty="0" err="1">
                <a:solidFill>
                  <a:srgbClr val="000000"/>
                </a:solidFill>
                <a:latin typeface="Gill Sans"/>
                <a:ea typeface="Wingdings"/>
                <a:cs typeface="Gill Sans"/>
                <a:sym typeface="Wingdings"/>
              </a:rPr>
              <a:t>s.t.</a:t>
            </a:r>
            <a:r>
              <a:rPr lang="en-US" sz="2400" b="0" dirty="0">
                <a:solidFill>
                  <a:srgbClr val="000000"/>
                </a:solidFill>
                <a:latin typeface="Gill Sans"/>
                <a:ea typeface="Wingdings"/>
                <a:cs typeface="Gill Sans"/>
                <a:sym typeface="Wingdings"/>
              </a:rPr>
              <a:t>, </a:t>
            </a:r>
            <a:r>
              <a:rPr lang="el-GR" sz="2400" b="0" i="1" dirty="0">
                <a:solidFill>
                  <a:srgbClr val="000000"/>
                </a:solidFill>
                <a:latin typeface="Wingdings"/>
                <a:ea typeface="Wingdings"/>
                <a:cs typeface="Wingdings"/>
                <a:sym typeface="Wingdings"/>
              </a:rPr>
              <a:t>ε</a:t>
            </a:r>
            <a:r>
              <a:rPr lang="en-US" sz="2400" b="0" dirty="0">
                <a:solidFill>
                  <a:srgbClr val="000000"/>
                </a:solidFill>
                <a:latin typeface="Gill Sans"/>
                <a:ea typeface="Wingdings"/>
                <a:cs typeface="Gill Sans"/>
                <a:sym typeface="Wingdings"/>
              </a:rPr>
              <a:t> </a:t>
            </a:r>
            <a:r>
              <a:rPr lang="en-US" sz="2400" b="0" dirty="0">
                <a:solidFill>
                  <a:srgbClr val="000000"/>
                </a:solidFill>
                <a:latin typeface="Wingdings"/>
                <a:ea typeface="Wingdings"/>
                <a:cs typeface="Wingdings"/>
                <a:sym typeface="Wingdings"/>
              </a:rPr>
              <a:t>⊕</a:t>
            </a:r>
            <a:r>
              <a:rPr lang="en-US" sz="2400" b="0" dirty="0">
                <a:solidFill>
                  <a:srgbClr val="000000"/>
                </a:solidFill>
                <a:latin typeface="Gill Sans"/>
                <a:ea typeface="Wingdings"/>
                <a:cs typeface="Gill Sans"/>
                <a:sym typeface="Wingdings"/>
              </a:rPr>
              <a:t> </a:t>
            </a:r>
            <a:r>
              <a:rPr lang="en-US" sz="2400" b="0" i="1" dirty="0">
                <a:solidFill>
                  <a:srgbClr val="000000"/>
                </a:solidFill>
                <a:latin typeface="Gill Sans"/>
                <a:ea typeface="Wingdings"/>
                <a:cs typeface="Gill Sans"/>
                <a:sym typeface="Wingdings"/>
              </a:rPr>
              <a:t>m</a:t>
            </a:r>
            <a:r>
              <a:rPr lang="en-US" sz="2400" b="0" dirty="0">
                <a:solidFill>
                  <a:srgbClr val="000000"/>
                </a:solidFill>
                <a:latin typeface="Gill Sans"/>
                <a:ea typeface="Wingdings"/>
                <a:cs typeface="Gill Sans"/>
                <a:sym typeface="Wingdings"/>
              </a:rPr>
              <a:t> = </a:t>
            </a:r>
            <a:r>
              <a:rPr lang="en-US" sz="2400" b="0" i="1" dirty="0">
                <a:solidFill>
                  <a:srgbClr val="000000"/>
                </a:solidFill>
                <a:latin typeface="Gill Sans"/>
                <a:ea typeface="Wingdings"/>
                <a:cs typeface="Gill Sans"/>
                <a:sym typeface="Wingdings"/>
              </a:rPr>
              <a:t>m</a:t>
            </a:r>
            <a:r>
              <a:rPr lang="en-US" sz="2400" b="0" dirty="0">
                <a:solidFill>
                  <a:srgbClr val="000000"/>
                </a:solidFill>
                <a:latin typeface="Gill Sans"/>
                <a:ea typeface="Wingdings"/>
                <a:cs typeface="Gill Sans"/>
                <a:sym typeface="Wingdings"/>
              </a:rPr>
              <a:t> </a:t>
            </a:r>
            <a:r>
              <a:rPr lang="en-US" sz="2400" b="0" dirty="0">
                <a:solidFill>
                  <a:srgbClr val="000000"/>
                </a:solidFill>
                <a:latin typeface="Wingdings"/>
                <a:ea typeface="Wingdings"/>
                <a:cs typeface="Wingdings"/>
                <a:sym typeface="Wingdings"/>
              </a:rPr>
              <a:t>⊕</a:t>
            </a:r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 </a:t>
            </a:r>
            <a:r>
              <a:rPr lang="el-GR" sz="2400" b="0" i="1" dirty="0">
                <a:solidFill>
                  <a:srgbClr val="000000"/>
                </a:solidFill>
                <a:latin typeface="Wingdings"/>
                <a:ea typeface="Wingdings"/>
                <a:cs typeface="Wingdings"/>
                <a:sym typeface="Wingdings"/>
              </a:rPr>
              <a:t>ε</a:t>
            </a:r>
            <a:r>
              <a:rPr lang="en-US" sz="2400" b="0" i="1" dirty="0">
                <a:solidFill>
                  <a:srgbClr val="000000"/>
                </a:solidFill>
                <a:latin typeface="Gill Sans"/>
                <a:ea typeface="Wingdings"/>
                <a:cs typeface="Gill Sans"/>
                <a:sym typeface="Wingdings"/>
              </a:rPr>
              <a:t> = m,</a:t>
            </a:r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 ∀</a:t>
            </a:r>
            <a:r>
              <a:rPr lang="en-US" sz="2400" b="0" i="1" dirty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m</a:t>
            </a:r>
            <a:r>
              <a:rPr lang="en-US" sz="2400" b="0" baseline="-25000" dirty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 </a:t>
            </a:r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∋ </a:t>
            </a:r>
            <a:r>
              <a:rPr lang="en-US" sz="2400" b="0" i="1" dirty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M</a:t>
            </a:r>
            <a:endParaRPr lang="en-US" sz="2400" b="0" i="1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447800" y="4886980"/>
            <a:ext cx="63246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∀</a:t>
            </a:r>
            <a:r>
              <a:rPr lang="en-US" sz="2400" b="0" i="1" dirty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m</a:t>
            </a:r>
            <a:r>
              <a:rPr lang="en-US" sz="2400" b="0" i="1" baseline="-25000" dirty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1</a:t>
            </a:r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,</a:t>
            </a:r>
            <a:r>
              <a:rPr lang="en-US" sz="2400" b="0" i="1" dirty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 m</a:t>
            </a:r>
            <a:r>
              <a:rPr lang="en-US" sz="2400" b="0" i="1" baseline="-25000" dirty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2</a:t>
            </a:r>
            <a:r>
              <a:rPr lang="en-US" sz="2400" b="0" baseline="-25000" dirty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 </a:t>
            </a:r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∋ </a:t>
            </a:r>
            <a:r>
              <a:rPr lang="en-US" sz="2400" b="0" i="1" dirty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M, m</a:t>
            </a:r>
            <a:r>
              <a:rPr lang="en-US" sz="2400" b="0" i="1" baseline="-25000" dirty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1</a:t>
            </a:r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 </a:t>
            </a:r>
            <a:r>
              <a:rPr lang="en-US" sz="2400" b="0" dirty="0">
                <a:solidFill>
                  <a:srgbClr val="000000"/>
                </a:solidFill>
                <a:latin typeface="Wingdings"/>
                <a:ea typeface="Wingdings"/>
                <a:cs typeface="Wingdings"/>
                <a:sym typeface="Wingdings"/>
              </a:rPr>
              <a:t>⊕</a:t>
            </a:r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 </a:t>
            </a:r>
            <a:r>
              <a:rPr lang="en-US" sz="2400" b="0" i="1" dirty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m</a:t>
            </a:r>
            <a:r>
              <a:rPr lang="en-US" sz="2400" b="0" i="1" baseline="-25000" dirty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2</a:t>
            </a:r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 = </a:t>
            </a:r>
            <a:r>
              <a:rPr lang="en-US" sz="2400" b="0" i="1" dirty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m</a:t>
            </a:r>
            <a:r>
              <a:rPr lang="en-US" sz="2400" b="0" i="1" baseline="-25000" dirty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2</a:t>
            </a:r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 </a:t>
            </a:r>
            <a:r>
              <a:rPr lang="en-US" sz="2400" b="0" dirty="0">
                <a:solidFill>
                  <a:srgbClr val="000000"/>
                </a:solidFill>
                <a:latin typeface="Wingdings"/>
                <a:ea typeface="Wingdings"/>
                <a:cs typeface="Wingdings"/>
                <a:sym typeface="Wingdings"/>
              </a:rPr>
              <a:t>⊕</a:t>
            </a:r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 </a:t>
            </a:r>
            <a:r>
              <a:rPr lang="en-US" sz="2400" b="0" i="1" dirty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m</a:t>
            </a:r>
            <a:r>
              <a:rPr lang="en-US" sz="2400" b="0" i="1" baseline="-25000" dirty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1</a:t>
            </a:r>
            <a:endParaRPr lang="en-US" sz="24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0" y="6172200"/>
            <a:ext cx="91440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</a:rPr>
              <a:t>Simplest example:  integers with + (addition)</a:t>
            </a:r>
          </a:p>
        </p:txBody>
      </p:sp>
    </p:spTree>
    <p:extLst>
      <p:ext uri="{BB962C8B-B14F-4D97-AF65-F5344CB8AC3E}">
        <p14:creationId xmlns:p14="http://schemas.microsoft.com/office/powerpoint/2010/main" val="192116699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0" grpId="0"/>
      <p:bldP spid="15" grpId="0"/>
      <p:bldP spid="16" grpId="0"/>
      <p:bldP spid="17" grpId="0"/>
      <p:bldP spid="18" grpId="0"/>
      <p:bldP spid="19" grpId="0"/>
      <p:bldP spid="21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85800" y="4048780"/>
            <a:ext cx="53340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( a </a:t>
            </a:r>
            <a:r>
              <a:rPr lang="en-US" sz="2400" b="0" dirty="0">
                <a:solidFill>
                  <a:schemeClr val="bg1"/>
                </a:solidFill>
                <a:latin typeface="Wingdings"/>
                <a:ea typeface="Wingdings"/>
                <a:cs typeface="Wingdings"/>
                <a:sym typeface="Wingdings"/>
              </a:rPr>
              <a:t>⊕</a:t>
            </a:r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 b </a:t>
            </a:r>
            <a:r>
              <a:rPr lang="en-US" sz="2400" b="0" dirty="0">
                <a:solidFill>
                  <a:schemeClr val="bg1"/>
                </a:solidFill>
                <a:latin typeface="Wingdings"/>
                <a:ea typeface="Wingdings"/>
                <a:cs typeface="Wingdings"/>
                <a:sym typeface="Wingdings"/>
              </a:rPr>
              <a:t>⊕</a:t>
            </a:r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 c </a:t>
            </a:r>
            <a:r>
              <a:rPr lang="en-US" sz="2400" b="0" dirty="0">
                <a:solidFill>
                  <a:schemeClr val="bg1"/>
                </a:solidFill>
                <a:latin typeface="Wingdings"/>
                <a:ea typeface="Wingdings"/>
                <a:cs typeface="Wingdings"/>
                <a:sym typeface="Wingdings"/>
              </a:rPr>
              <a:t>⊕</a:t>
            </a:r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 d </a:t>
            </a:r>
            <a:r>
              <a:rPr lang="en-US" sz="2400" b="0" dirty="0">
                <a:solidFill>
                  <a:schemeClr val="bg1"/>
                </a:solidFill>
                <a:latin typeface="Wingdings"/>
                <a:ea typeface="Wingdings"/>
                <a:cs typeface="Wingdings"/>
                <a:sym typeface="Wingdings"/>
              </a:rPr>
              <a:t>⊕</a:t>
            </a:r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 e </a:t>
            </a:r>
            <a:r>
              <a:rPr lang="en-US" sz="2400" b="0" dirty="0">
                <a:solidFill>
                  <a:schemeClr val="bg1"/>
                </a:solidFill>
                <a:latin typeface="Wingdings"/>
                <a:ea typeface="Wingdings"/>
                <a:cs typeface="Wingdings"/>
                <a:sym typeface="Wingdings"/>
              </a:rPr>
              <a:t>⊕</a:t>
            </a:r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 f 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3348335"/>
            <a:ext cx="91440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You can put the parentheses anywhere!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867400" y="4048780"/>
            <a:ext cx="26670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Batch = Hadoop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867400" y="4942820"/>
            <a:ext cx="23622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Mini-batches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867400" y="4485620"/>
            <a:ext cx="29718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Online = Storm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1686580"/>
            <a:ext cx="9144000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 </a:t>
            </a:r>
            <a:r>
              <a:rPr lang="en-US" sz="2400" b="0" dirty="0" err="1">
                <a:solidFill>
                  <a:schemeClr val="bg1"/>
                </a:solidFill>
                <a:latin typeface="Gill Sans"/>
                <a:cs typeface="Gill Sans"/>
              </a:rPr>
              <a:t>Summingbird</a:t>
            </a:r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 values must be at least </a:t>
            </a:r>
            <a:r>
              <a:rPr lang="en-US" sz="2400" b="0" dirty="0" err="1">
                <a:solidFill>
                  <a:schemeClr val="bg1"/>
                </a:solidFill>
                <a:latin typeface="Gill Sans"/>
                <a:cs typeface="Gill Sans"/>
              </a:rPr>
              <a:t>semigroups</a:t>
            </a:r>
            <a:b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</a:br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(most are commutative monoids in practice)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85800" y="4485620"/>
            <a:ext cx="53340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((((( a </a:t>
            </a:r>
            <a:r>
              <a:rPr lang="en-US" sz="2400" b="0" dirty="0">
                <a:solidFill>
                  <a:schemeClr val="bg1"/>
                </a:solidFill>
                <a:latin typeface="Wingdings"/>
                <a:ea typeface="Wingdings"/>
                <a:cs typeface="Wingdings"/>
                <a:sym typeface="Wingdings"/>
              </a:rPr>
              <a:t>⊕</a:t>
            </a:r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 b ) </a:t>
            </a:r>
            <a:r>
              <a:rPr lang="en-US" sz="2400" b="0" dirty="0">
                <a:solidFill>
                  <a:schemeClr val="bg1"/>
                </a:solidFill>
                <a:latin typeface="Wingdings"/>
                <a:ea typeface="Wingdings"/>
                <a:cs typeface="Wingdings"/>
                <a:sym typeface="Wingdings"/>
              </a:rPr>
              <a:t>⊕</a:t>
            </a:r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 c ) </a:t>
            </a:r>
            <a:r>
              <a:rPr lang="en-US" sz="2400" b="0" dirty="0">
                <a:solidFill>
                  <a:schemeClr val="bg1"/>
                </a:solidFill>
                <a:latin typeface="Wingdings"/>
                <a:ea typeface="Wingdings"/>
                <a:cs typeface="Wingdings"/>
                <a:sym typeface="Wingdings"/>
              </a:rPr>
              <a:t>⊕</a:t>
            </a:r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 d ) </a:t>
            </a:r>
            <a:r>
              <a:rPr lang="en-US" sz="2400" b="0" dirty="0">
                <a:solidFill>
                  <a:schemeClr val="bg1"/>
                </a:solidFill>
                <a:latin typeface="Wingdings"/>
                <a:ea typeface="Wingdings"/>
                <a:cs typeface="Wingdings"/>
                <a:sym typeface="Wingdings"/>
              </a:rPr>
              <a:t>⊕</a:t>
            </a:r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 e ) </a:t>
            </a:r>
            <a:r>
              <a:rPr lang="en-US" sz="2400" b="0" dirty="0">
                <a:solidFill>
                  <a:schemeClr val="bg1"/>
                </a:solidFill>
                <a:latin typeface="Wingdings"/>
                <a:ea typeface="Wingdings"/>
                <a:cs typeface="Wingdings"/>
                <a:sym typeface="Wingdings"/>
              </a:rPr>
              <a:t>⊕</a:t>
            </a:r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 f 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85800" y="4953000"/>
            <a:ext cx="53340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(( a </a:t>
            </a:r>
            <a:r>
              <a:rPr lang="en-US" sz="2400" b="0" dirty="0">
                <a:solidFill>
                  <a:schemeClr val="bg1"/>
                </a:solidFill>
                <a:latin typeface="Wingdings"/>
                <a:ea typeface="Wingdings"/>
                <a:cs typeface="Wingdings"/>
                <a:sym typeface="Wingdings"/>
              </a:rPr>
              <a:t>⊕</a:t>
            </a:r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 b </a:t>
            </a:r>
            <a:r>
              <a:rPr lang="en-US" sz="2400" b="0" dirty="0">
                <a:solidFill>
                  <a:schemeClr val="bg1"/>
                </a:solidFill>
                <a:latin typeface="Wingdings"/>
                <a:ea typeface="Wingdings"/>
                <a:cs typeface="Wingdings"/>
                <a:sym typeface="Wingdings"/>
              </a:rPr>
              <a:t>⊕</a:t>
            </a:r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 c ) </a:t>
            </a:r>
            <a:r>
              <a:rPr lang="en-US" sz="2400" b="0" dirty="0">
                <a:solidFill>
                  <a:schemeClr val="bg1"/>
                </a:solidFill>
                <a:latin typeface="Wingdings"/>
                <a:ea typeface="Wingdings"/>
                <a:cs typeface="Wingdings"/>
                <a:sym typeface="Wingdings"/>
              </a:rPr>
              <a:t>⊕</a:t>
            </a:r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 ( d </a:t>
            </a:r>
            <a:r>
              <a:rPr lang="en-US" sz="2400" b="0" dirty="0">
                <a:solidFill>
                  <a:schemeClr val="bg1"/>
                </a:solidFill>
                <a:latin typeface="Wingdings"/>
                <a:ea typeface="Wingdings"/>
                <a:cs typeface="Wingdings"/>
                <a:sym typeface="Wingdings"/>
              </a:rPr>
              <a:t>⊕</a:t>
            </a:r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 e </a:t>
            </a:r>
            <a:r>
              <a:rPr lang="en-US" sz="2400" b="0" dirty="0">
                <a:solidFill>
                  <a:schemeClr val="bg1"/>
                </a:solidFill>
                <a:latin typeface="Wingdings"/>
                <a:ea typeface="Wingdings"/>
                <a:cs typeface="Wingdings"/>
                <a:sym typeface="Wingdings"/>
              </a:rPr>
              <a:t>⊕</a:t>
            </a:r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 f ))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0" y="265093"/>
            <a:ext cx="9144000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rgbClr val="FF0000"/>
                </a:solidFill>
                <a:latin typeface="Gill Sans"/>
                <a:cs typeface="Gill Sans"/>
              </a:rPr>
              <a:t>Idea #1:</a:t>
            </a:r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 Algebraic structures provide the basis for </a:t>
            </a:r>
            <a:b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</a:br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seamless integration of batch and online processing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0" y="2971800"/>
            <a:ext cx="91440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Power of associativity =</a:t>
            </a:r>
          </a:p>
        </p:txBody>
      </p:sp>
      <p:sp>
        <p:nvSpPr>
          <p:cNvPr id="17" name="TextBox 16"/>
          <p:cNvSpPr txBox="1"/>
          <p:nvPr/>
        </p:nvSpPr>
        <p:spPr>
          <a:xfrm rot="21195999">
            <a:off x="1302661" y="5791516"/>
            <a:ext cx="6788599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rgbClr val="FF0000"/>
                </a:solidFill>
                <a:latin typeface="Gill Sans"/>
                <a:cs typeface="Gill Sans"/>
              </a:rPr>
              <a:t>Results are exactly the same!</a:t>
            </a:r>
          </a:p>
        </p:txBody>
      </p:sp>
    </p:spTree>
    <p:extLst>
      <p:ext uri="{BB962C8B-B14F-4D97-AF65-F5344CB8AC3E}">
        <p14:creationId xmlns:p14="http://schemas.microsoft.com/office/powerpoint/2010/main" val="163698509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  <p:bldP spid="11" grpId="0"/>
      <p:bldP spid="12" grpId="0"/>
      <p:bldP spid="16" grpId="0"/>
      <p:bldP spid="17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57200" y="533400"/>
            <a:ext cx="5715000" cy="175432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800" b="0" dirty="0" err="1">
                <a:solidFill>
                  <a:schemeClr val="bg1"/>
                </a:solidFill>
                <a:latin typeface="Andale Mono"/>
                <a:cs typeface="Andale Mono"/>
              </a:rPr>
              <a:t>def</a:t>
            </a:r>
            <a:r>
              <a:rPr lang="en-US" sz="1800" b="0" dirty="0">
                <a:solidFill>
                  <a:schemeClr val="bg1"/>
                </a:solidFill>
                <a:latin typeface="Andale Mono"/>
                <a:cs typeface="Andale Mono"/>
              </a:rPr>
              <a:t> </a:t>
            </a:r>
            <a:r>
              <a:rPr lang="en-US" sz="1800" b="0" dirty="0" err="1">
                <a:solidFill>
                  <a:schemeClr val="bg1"/>
                </a:solidFill>
                <a:latin typeface="Andale Mono"/>
                <a:cs typeface="Andale Mono"/>
              </a:rPr>
              <a:t>wordCount</a:t>
            </a:r>
            <a:r>
              <a:rPr lang="en-US" sz="1800" b="0" dirty="0">
                <a:solidFill>
                  <a:schemeClr val="bg1"/>
                </a:solidFill>
                <a:latin typeface="Andale Mono"/>
                <a:cs typeface="Andale Mono"/>
              </a:rPr>
              <a:t>[P &lt;: Platform[P]]</a:t>
            </a:r>
          </a:p>
          <a:p>
            <a:r>
              <a:rPr lang="en-US" sz="1800" b="0" dirty="0">
                <a:solidFill>
                  <a:schemeClr val="bg1"/>
                </a:solidFill>
                <a:latin typeface="Andale Mono"/>
                <a:cs typeface="Andale Mono"/>
              </a:rPr>
              <a:t>  (source: Producer[P, String],</a:t>
            </a:r>
          </a:p>
          <a:p>
            <a:r>
              <a:rPr lang="en-US" sz="1800" b="0" dirty="0">
                <a:solidFill>
                  <a:schemeClr val="bg1"/>
                </a:solidFill>
                <a:latin typeface="Andale Mono"/>
                <a:cs typeface="Andale Mono"/>
              </a:rPr>
              <a:t>   store: </a:t>
            </a:r>
            <a:r>
              <a:rPr lang="en-US" sz="1800" b="0" dirty="0" err="1">
                <a:solidFill>
                  <a:schemeClr val="bg1"/>
                </a:solidFill>
                <a:latin typeface="Andale Mono"/>
                <a:cs typeface="Andale Mono"/>
              </a:rPr>
              <a:t>P#Store</a:t>
            </a:r>
            <a:r>
              <a:rPr lang="en-US" sz="1800" b="0" dirty="0">
                <a:solidFill>
                  <a:schemeClr val="bg1"/>
                </a:solidFill>
                <a:latin typeface="Andale Mono"/>
                <a:cs typeface="Andale Mono"/>
              </a:rPr>
              <a:t>[String, Long]) =</a:t>
            </a:r>
          </a:p>
          <a:p>
            <a:r>
              <a:rPr lang="en-US" sz="1800" b="0" dirty="0">
                <a:solidFill>
                  <a:schemeClr val="bg1"/>
                </a:solidFill>
                <a:latin typeface="Andale Mono"/>
                <a:cs typeface="Andale Mono"/>
              </a:rPr>
              <a:t>   </a:t>
            </a:r>
            <a:r>
              <a:rPr lang="en-US" sz="1800" b="0" dirty="0" err="1">
                <a:solidFill>
                  <a:schemeClr val="bg1"/>
                </a:solidFill>
                <a:latin typeface="Andale Mono"/>
                <a:cs typeface="Andale Mono"/>
              </a:rPr>
              <a:t>source.flatMap</a:t>
            </a:r>
            <a:r>
              <a:rPr lang="en-US" sz="1800" b="0" dirty="0">
                <a:solidFill>
                  <a:schemeClr val="bg1"/>
                </a:solidFill>
                <a:latin typeface="Andale Mono"/>
                <a:cs typeface="Andale Mono"/>
              </a:rPr>
              <a:t> { sentence =&gt;</a:t>
            </a:r>
          </a:p>
          <a:p>
            <a:r>
              <a:rPr lang="en-US" sz="1800" b="0" dirty="0">
                <a:solidFill>
                  <a:schemeClr val="bg1"/>
                </a:solidFill>
                <a:latin typeface="Andale Mono"/>
                <a:cs typeface="Andale Mono"/>
              </a:rPr>
              <a:t>      </a:t>
            </a:r>
            <a:r>
              <a:rPr lang="en-US" sz="1800" b="0" dirty="0" err="1">
                <a:solidFill>
                  <a:schemeClr val="bg1"/>
                </a:solidFill>
                <a:latin typeface="Andale Mono"/>
                <a:cs typeface="Andale Mono"/>
              </a:rPr>
              <a:t>toWords</a:t>
            </a:r>
            <a:r>
              <a:rPr lang="en-US" sz="1800" b="0" dirty="0">
                <a:solidFill>
                  <a:schemeClr val="bg1"/>
                </a:solidFill>
                <a:latin typeface="Andale Mono"/>
                <a:cs typeface="Andale Mono"/>
              </a:rPr>
              <a:t>(sentence).map(_ -&gt; 1L)</a:t>
            </a:r>
          </a:p>
          <a:p>
            <a:r>
              <a:rPr lang="en-US" sz="1800" b="0" dirty="0">
                <a:solidFill>
                  <a:schemeClr val="bg1"/>
                </a:solidFill>
                <a:latin typeface="Andale Mono"/>
                <a:cs typeface="Andale Mono"/>
              </a:rPr>
              <a:t>    }.</a:t>
            </a:r>
            <a:r>
              <a:rPr lang="en-US" sz="1800" b="0" dirty="0" err="1">
                <a:solidFill>
                  <a:schemeClr val="bg1"/>
                </a:solidFill>
                <a:latin typeface="Andale Mono"/>
                <a:cs typeface="Andale Mono"/>
              </a:rPr>
              <a:t>sumByKey</a:t>
            </a:r>
            <a:r>
              <a:rPr lang="en-US" sz="1800" b="0" dirty="0">
                <a:solidFill>
                  <a:schemeClr val="bg1"/>
                </a:solidFill>
                <a:latin typeface="Andale Mono"/>
                <a:cs typeface="Andale Mono"/>
              </a:rPr>
              <a:t>(store)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3400" y="2893873"/>
            <a:ext cx="7391400" cy="175432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800" b="0" dirty="0" err="1">
                <a:solidFill>
                  <a:schemeClr val="bg1"/>
                </a:solidFill>
                <a:latin typeface="Andale Mono"/>
                <a:cs typeface="Andale Mono"/>
              </a:rPr>
              <a:t>Scalding.run</a:t>
            </a:r>
            <a:r>
              <a:rPr lang="en-US" sz="1800" b="0" dirty="0">
                <a:solidFill>
                  <a:schemeClr val="bg1"/>
                </a:solidFill>
                <a:latin typeface="Andale Mono"/>
                <a:cs typeface="Andale Mono"/>
              </a:rPr>
              <a:t> {</a:t>
            </a:r>
          </a:p>
          <a:p>
            <a:r>
              <a:rPr lang="en-US" sz="1800" b="0" dirty="0">
                <a:solidFill>
                  <a:schemeClr val="bg1"/>
                </a:solidFill>
                <a:latin typeface="Andale Mono"/>
                <a:cs typeface="Andale Mono"/>
              </a:rPr>
              <a:t>  </a:t>
            </a:r>
            <a:r>
              <a:rPr lang="en-US" sz="1800" b="0" dirty="0" err="1">
                <a:solidFill>
                  <a:schemeClr val="bg1"/>
                </a:solidFill>
                <a:latin typeface="Andale Mono"/>
                <a:cs typeface="Andale Mono"/>
              </a:rPr>
              <a:t>wordCount</a:t>
            </a:r>
            <a:r>
              <a:rPr lang="en-US" sz="1800" b="0" dirty="0">
                <a:solidFill>
                  <a:schemeClr val="bg1"/>
                </a:solidFill>
                <a:latin typeface="Andale Mono"/>
                <a:cs typeface="Andale Mono"/>
              </a:rPr>
              <a:t>[Scalding](</a:t>
            </a:r>
          </a:p>
          <a:p>
            <a:r>
              <a:rPr lang="en-US" sz="1800" b="0" dirty="0">
                <a:solidFill>
                  <a:schemeClr val="bg1"/>
                </a:solidFill>
                <a:latin typeface="Andale Mono"/>
                <a:cs typeface="Andale Mono"/>
              </a:rPr>
              <a:t>    </a:t>
            </a:r>
            <a:r>
              <a:rPr lang="en-US" sz="1800" b="0" dirty="0" err="1">
                <a:solidFill>
                  <a:schemeClr val="bg1"/>
                </a:solidFill>
                <a:latin typeface="Andale Mono"/>
                <a:cs typeface="Andale Mono"/>
              </a:rPr>
              <a:t>Scalding.source</a:t>
            </a:r>
            <a:r>
              <a:rPr lang="en-US" sz="1800" b="0" dirty="0">
                <a:solidFill>
                  <a:schemeClr val="bg1"/>
                </a:solidFill>
                <a:latin typeface="Andale Mono"/>
                <a:cs typeface="Andale Mono"/>
              </a:rPr>
              <a:t>[Tweet]("</a:t>
            </a:r>
            <a:r>
              <a:rPr lang="en-US" sz="1800" b="0" dirty="0" err="1">
                <a:solidFill>
                  <a:schemeClr val="bg1"/>
                </a:solidFill>
                <a:latin typeface="Andale Mono"/>
                <a:cs typeface="Andale Mono"/>
              </a:rPr>
              <a:t>source_data</a:t>
            </a:r>
            <a:r>
              <a:rPr lang="en-US" sz="1800" b="0" dirty="0">
                <a:solidFill>
                  <a:schemeClr val="bg1"/>
                </a:solidFill>
                <a:latin typeface="Andale Mono"/>
                <a:cs typeface="Andale Mono"/>
              </a:rPr>
              <a:t>"),</a:t>
            </a:r>
          </a:p>
          <a:p>
            <a:r>
              <a:rPr lang="en-US" sz="1800" b="0" dirty="0">
                <a:solidFill>
                  <a:schemeClr val="bg1"/>
                </a:solidFill>
                <a:latin typeface="Andale Mono"/>
                <a:cs typeface="Andale Mono"/>
              </a:rPr>
              <a:t>    </a:t>
            </a:r>
            <a:r>
              <a:rPr lang="en-US" sz="1800" b="0" dirty="0" err="1">
                <a:solidFill>
                  <a:schemeClr val="bg1"/>
                </a:solidFill>
                <a:latin typeface="Andale Mono"/>
                <a:cs typeface="Andale Mono"/>
              </a:rPr>
              <a:t>Scalding.store</a:t>
            </a:r>
            <a:r>
              <a:rPr lang="en-US" sz="1800" b="0" dirty="0">
                <a:solidFill>
                  <a:schemeClr val="bg1"/>
                </a:solidFill>
                <a:latin typeface="Andale Mono"/>
                <a:cs typeface="Andale Mono"/>
              </a:rPr>
              <a:t>[String, Long]("</a:t>
            </a:r>
            <a:r>
              <a:rPr lang="en-US" sz="1800" b="0" dirty="0" err="1">
                <a:solidFill>
                  <a:schemeClr val="bg1"/>
                </a:solidFill>
                <a:latin typeface="Andale Mono"/>
                <a:cs typeface="Andale Mono"/>
              </a:rPr>
              <a:t>count_out</a:t>
            </a:r>
            <a:r>
              <a:rPr lang="en-US" sz="1800" b="0" dirty="0">
                <a:solidFill>
                  <a:schemeClr val="bg1"/>
                </a:solidFill>
                <a:latin typeface="Andale Mono"/>
                <a:cs typeface="Andale Mono"/>
              </a:rPr>
              <a:t>")</a:t>
            </a:r>
          </a:p>
          <a:p>
            <a:r>
              <a:rPr lang="en-US" sz="1800" b="0" dirty="0">
                <a:solidFill>
                  <a:schemeClr val="bg1"/>
                </a:solidFill>
                <a:latin typeface="Andale Mono"/>
                <a:cs typeface="Andale Mono"/>
              </a:rPr>
              <a:t>  )</a:t>
            </a:r>
          </a:p>
          <a:p>
            <a:r>
              <a:rPr lang="en-US" sz="1800" b="0" dirty="0">
                <a:solidFill>
                  <a:schemeClr val="bg1"/>
                </a:solidFill>
                <a:latin typeface="Andale Mono"/>
                <a:cs typeface="Andale Mono"/>
              </a:rPr>
              <a:t>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3400" y="5029200"/>
            <a:ext cx="5715000" cy="175432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800" b="0" dirty="0" err="1">
                <a:solidFill>
                  <a:schemeClr val="bg1"/>
                </a:solidFill>
                <a:latin typeface="Andale Mono"/>
                <a:cs typeface="Andale Mono"/>
              </a:rPr>
              <a:t>Storm.run</a:t>
            </a:r>
            <a:r>
              <a:rPr lang="en-US" sz="1800" b="0" dirty="0">
                <a:solidFill>
                  <a:schemeClr val="bg1"/>
                </a:solidFill>
                <a:latin typeface="Andale Mono"/>
                <a:cs typeface="Andale Mono"/>
              </a:rPr>
              <a:t> {</a:t>
            </a:r>
          </a:p>
          <a:p>
            <a:r>
              <a:rPr lang="en-US" sz="1800" b="0" dirty="0">
                <a:solidFill>
                  <a:schemeClr val="bg1"/>
                </a:solidFill>
                <a:latin typeface="Andale Mono"/>
                <a:cs typeface="Andale Mono"/>
              </a:rPr>
              <a:t>  </a:t>
            </a:r>
            <a:r>
              <a:rPr lang="en-US" sz="1800" b="0" dirty="0" err="1">
                <a:solidFill>
                  <a:schemeClr val="bg1"/>
                </a:solidFill>
                <a:latin typeface="Andale Mono"/>
                <a:cs typeface="Andale Mono"/>
              </a:rPr>
              <a:t>wordCount</a:t>
            </a:r>
            <a:r>
              <a:rPr lang="en-US" sz="1800" b="0" dirty="0">
                <a:solidFill>
                  <a:schemeClr val="bg1"/>
                </a:solidFill>
                <a:latin typeface="Andale Mono"/>
                <a:cs typeface="Andale Mono"/>
              </a:rPr>
              <a:t>[Storm](</a:t>
            </a:r>
          </a:p>
          <a:p>
            <a:r>
              <a:rPr lang="en-US" sz="1800" b="0" dirty="0">
                <a:solidFill>
                  <a:schemeClr val="bg1"/>
                </a:solidFill>
                <a:latin typeface="Andale Mono"/>
                <a:cs typeface="Andale Mono"/>
              </a:rPr>
              <a:t>    new </a:t>
            </a:r>
            <a:r>
              <a:rPr lang="en-US" sz="1800" b="0" dirty="0" err="1">
                <a:solidFill>
                  <a:schemeClr val="bg1"/>
                </a:solidFill>
                <a:latin typeface="Andale Mono"/>
                <a:cs typeface="Andale Mono"/>
              </a:rPr>
              <a:t>TweetSpout</a:t>
            </a:r>
            <a:r>
              <a:rPr lang="en-US" sz="1800" b="0" dirty="0">
                <a:solidFill>
                  <a:schemeClr val="bg1"/>
                </a:solidFill>
                <a:latin typeface="Andale Mono"/>
                <a:cs typeface="Andale Mono"/>
              </a:rPr>
              <a:t>(),</a:t>
            </a:r>
          </a:p>
          <a:p>
            <a:r>
              <a:rPr lang="en-US" sz="1800" b="0" dirty="0">
                <a:solidFill>
                  <a:schemeClr val="bg1"/>
                </a:solidFill>
                <a:latin typeface="Andale Mono"/>
                <a:cs typeface="Andale Mono"/>
              </a:rPr>
              <a:t>    new </a:t>
            </a:r>
            <a:r>
              <a:rPr lang="en-US" sz="1800" b="0" dirty="0" err="1">
                <a:solidFill>
                  <a:schemeClr val="bg1"/>
                </a:solidFill>
                <a:latin typeface="Andale Mono"/>
                <a:cs typeface="Andale Mono"/>
              </a:rPr>
              <a:t>MemcacheStore</a:t>
            </a:r>
            <a:r>
              <a:rPr lang="en-US" sz="1800" b="0" dirty="0">
                <a:solidFill>
                  <a:schemeClr val="bg1"/>
                </a:solidFill>
                <a:latin typeface="Andale Mono"/>
                <a:cs typeface="Andale Mono"/>
              </a:rPr>
              <a:t>[String, Long]</a:t>
            </a:r>
          </a:p>
          <a:p>
            <a:r>
              <a:rPr lang="en-US" sz="1800" b="0" dirty="0">
                <a:solidFill>
                  <a:schemeClr val="bg1"/>
                </a:solidFill>
                <a:latin typeface="Andale Mono"/>
                <a:cs typeface="Andale Mono"/>
              </a:rPr>
              <a:t>  )</a:t>
            </a:r>
          </a:p>
          <a:p>
            <a:r>
              <a:rPr lang="en-US" sz="1800" b="0" dirty="0">
                <a:solidFill>
                  <a:schemeClr val="bg1"/>
                </a:solidFill>
                <a:latin typeface="Andale Mono"/>
                <a:cs typeface="Andale Mono"/>
              </a:rPr>
              <a:t>}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28600" y="86380"/>
            <a:ext cx="624840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b="0" dirty="0" err="1">
                <a:solidFill>
                  <a:srgbClr val="000090"/>
                </a:solidFill>
                <a:latin typeface="Gill Sans"/>
                <a:cs typeface="Gill Sans"/>
              </a:rPr>
              <a:t>Summingbird</a:t>
            </a:r>
            <a:r>
              <a:rPr lang="en-US" sz="2800" b="0" dirty="0">
                <a:solidFill>
                  <a:srgbClr val="000090"/>
                </a:solidFill>
                <a:latin typeface="Gill Sans"/>
                <a:cs typeface="Gill Sans"/>
              </a:rPr>
              <a:t> Word Count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28600" y="2436673"/>
            <a:ext cx="624840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b="0" dirty="0">
                <a:solidFill>
                  <a:srgbClr val="000090"/>
                </a:solidFill>
                <a:latin typeface="Gill Sans"/>
                <a:cs typeface="Gill Sans"/>
              </a:rPr>
              <a:t>Run on Scalding (Cascading/Hadoop)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28600" y="4570273"/>
            <a:ext cx="624840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b="0" dirty="0">
                <a:solidFill>
                  <a:srgbClr val="000090"/>
                </a:solidFill>
                <a:latin typeface="Gill Sans"/>
                <a:cs typeface="Gill Sans"/>
              </a:rPr>
              <a:t>Run on Storm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943600" y="361890"/>
            <a:ext cx="26670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0" dirty="0">
                <a:solidFill>
                  <a:schemeClr val="bg1"/>
                </a:solidFill>
                <a:latin typeface="Gill Sans"/>
                <a:cs typeface="Gill Sans"/>
              </a:rPr>
              <a:t>where data comes from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324600" y="685800"/>
            <a:ext cx="2514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0" dirty="0">
                <a:solidFill>
                  <a:schemeClr val="bg1"/>
                </a:solidFill>
                <a:latin typeface="Gill Sans"/>
                <a:cs typeface="Gill Sans"/>
              </a:rPr>
              <a:t>where data goes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858000" y="1219200"/>
            <a:ext cx="10668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0" dirty="0">
                <a:solidFill>
                  <a:schemeClr val="bg1"/>
                </a:solidFill>
                <a:latin typeface="Gill Sans"/>
                <a:cs typeface="Gill Sans"/>
              </a:rPr>
              <a:t>“map”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629400" y="1828800"/>
            <a:ext cx="12192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0" dirty="0">
                <a:solidFill>
                  <a:schemeClr val="bg1"/>
                </a:solidFill>
                <a:latin typeface="Gill Sans"/>
                <a:cs typeface="Gill Sans"/>
              </a:rPr>
              <a:t>“reduce”</a:t>
            </a:r>
          </a:p>
        </p:txBody>
      </p:sp>
      <p:cxnSp>
        <p:nvCxnSpPr>
          <p:cNvPr id="15" name="Straight Arrow Connector 14"/>
          <p:cNvCxnSpPr/>
          <p:nvPr/>
        </p:nvCxnSpPr>
        <p:spPr bwMode="auto">
          <a:xfrm flipH="1">
            <a:off x="4876800" y="685800"/>
            <a:ext cx="1066800" cy="3048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 bwMode="auto">
          <a:xfrm flipH="1">
            <a:off x="4953000" y="914400"/>
            <a:ext cx="1371600" cy="3048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 bwMode="auto">
          <a:xfrm flipH="1">
            <a:off x="5486400" y="1447800"/>
            <a:ext cx="1371600" cy="3048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3" idx="1"/>
          </p:cNvCxnSpPr>
          <p:nvPr/>
        </p:nvCxnSpPr>
        <p:spPr bwMode="auto">
          <a:xfrm flipH="1">
            <a:off x="3505200" y="2028855"/>
            <a:ext cx="3124200" cy="104745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6248400" y="2876490"/>
            <a:ext cx="20574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0" dirty="0">
                <a:solidFill>
                  <a:schemeClr val="bg1"/>
                </a:solidFill>
                <a:latin typeface="Gill Sans"/>
                <a:cs typeface="Gill Sans"/>
              </a:rPr>
              <a:t>read from HDFS</a:t>
            </a:r>
          </a:p>
        </p:txBody>
      </p:sp>
      <p:cxnSp>
        <p:nvCxnSpPr>
          <p:cNvPr id="24" name="Straight Arrow Connector 23"/>
          <p:cNvCxnSpPr/>
          <p:nvPr/>
        </p:nvCxnSpPr>
        <p:spPr bwMode="auto">
          <a:xfrm flipH="1">
            <a:off x="5791200" y="3200400"/>
            <a:ext cx="457200" cy="3048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7010400" y="4171890"/>
            <a:ext cx="18288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0" dirty="0">
                <a:solidFill>
                  <a:schemeClr val="bg1"/>
                </a:solidFill>
                <a:latin typeface="Gill Sans"/>
                <a:cs typeface="Gill Sans"/>
              </a:rPr>
              <a:t>write to HDFS</a:t>
            </a:r>
          </a:p>
        </p:txBody>
      </p:sp>
      <p:cxnSp>
        <p:nvCxnSpPr>
          <p:cNvPr id="26" name="Straight Arrow Connector 25"/>
          <p:cNvCxnSpPr>
            <a:stCxn id="25" idx="1"/>
          </p:cNvCxnSpPr>
          <p:nvPr/>
        </p:nvCxnSpPr>
        <p:spPr bwMode="auto">
          <a:xfrm flipH="1" flipV="1">
            <a:off x="6019800" y="4114801"/>
            <a:ext cx="990600" cy="257144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3962400" y="5029200"/>
            <a:ext cx="29718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0" dirty="0">
                <a:solidFill>
                  <a:schemeClr val="bg1"/>
                </a:solidFill>
                <a:latin typeface="Gill Sans"/>
                <a:cs typeface="Gill Sans"/>
              </a:rPr>
              <a:t>read from message queue</a:t>
            </a:r>
          </a:p>
        </p:txBody>
      </p:sp>
      <p:cxnSp>
        <p:nvCxnSpPr>
          <p:cNvPr id="31" name="Straight Arrow Connector 30"/>
          <p:cNvCxnSpPr/>
          <p:nvPr/>
        </p:nvCxnSpPr>
        <p:spPr bwMode="auto">
          <a:xfrm flipH="1">
            <a:off x="3505200" y="5353110"/>
            <a:ext cx="457200" cy="3048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6477000" y="6229289"/>
            <a:ext cx="2133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0" dirty="0">
                <a:solidFill>
                  <a:schemeClr val="bg1"/>
                </a:solidFill>
                <a:latin typeface="Gill Sans"/>
                <a:cs typeface="Gill Sans"/>
              </a:rPr>
              <a:t>write to KV store</a:t>
            </a:r>
          </a:p>
        </p:txBody>
      </p:sp>
      <p:cxnSp>
        <p:nvCxnSpPr>
          <p:cNvPr id="33" name="Straight Arrow Connector 32"/>
          <p:cNvCxnSpPr>
            <a:stCxn id="32" idx="1"/>
          </p:cNvCxnSpPr>
          <p:nvPr/>
        </p:nvCxnSpPr>
        <p:spPr bwMode="auto">
          <a:xfrm flipH="1" flipV="1">
            <a:off x="5486400" y="6172200"/>
            <a:ext cx="990600" cy="257144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543952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/>
      <p:bldP spid="9" grpId="0"/>
      <p:bldP spid="10" grpId="0"/>
      <p:bldP spid="11" grpId="0"/>
      <p:bldP spid="12" grpId="0"/>
      <p:bldP spid="13" grpId="0"/>
      <p:bldP spid="23" grpId="0"/>
      <p:bldP spid="25" grpId="0"/>
      <p:bldP spid="30" grpId="0"/>
      <p:bldP spid="32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371600" y="3838640"/>
            <a:ext cx="2743200" cy="2409760"/>
            <a:chOff x="1314450" y="476251"/>
            <a:chExt cx="2743200" cy="2409760"/>
          </a:xfrm>
        </p:grpSpPr>
        <p:cxnSp>
          <p:nvCxnSpPr>
            <p:cNvPr id="2" name="Straight Arrow Connector 20"/>
            <p:cNvCxnSpPr>
              <a:cxnSpLocks noChangeShapeType="1"/>
              <a:stCxn id="11" idx="2"/>
              <a:endCxn id="8" idx="0"/>
            </p:cNvCxnSpPr>
            <p:nvPr/>
          </p:nvCxnSpPr>
          <p:spPr bwMode="auto">
            <a:xfrm>
              <a:off x="1771650" y="781051"/>
              <a:ext cx="1761" cy="292100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" name="Straight Arrow Connector 22"/>
            <p:cNvCxnSpPr>
              <a:cxnSpLocks noChangeShapeType="1"/>
              <a:stCxn id="12" idx="2"/>
              <a:endCxn id="9" idx="0"/>
            </p:cNvCxnSpPr>
            <p:nvPr/>
          </p:nvCxnSpPr>
          <p:spPr bwMode="auto">
            <a:xfrm>
              <a:off x="2686050" y="781051"/>
              <a:ext cx="1761" cy="292100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" name="Straight Arrow Connector 28"/>
            <p:cNvCxnSpPr>
              <a:cxnSpLocks noChangeShapeType="1"/>
              <a:stCxn id="13" idx="2"/>
              <a:endCxn id="10" idx="0"/>
            </p:cNvCxnSpPr>
            <p:nvPr/>
          </p:nvCxnSpPr>
          <p:spPr bwMode="auto">
            <a:xfrm>
              <a:off x="3600450" y="781051"/>
              <a:ext cx="0" cy="292100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" name="Straight Arrow Connector 4"/>
            <p:cNvCxnSpPr>
              <a:cxnSpLocks noChangeShapeType="1"/>
              <a:stCxn id="8" idx="2"/>
            </p:cNvCxnSpPr>
            <p:nvPr/>
          </p:nvCxnSpPr>
          <p:spPr bwMode="auto">
            <a:xfrm>
              <a:off x="1773411" y="1377951"/>
              <a:ext cx="274900" cy="583342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" name="Straight Arrow Connector 5"/>
            <p:cNvCxnSpPr>
              <a:cxnSpLocks noChangeShapeType="1"/>
              <a:stCxn id="9" idx="2"/>
              <a:endCxn id="18" idx="0"/>
            </p:cNvCxnSpPr>
            <p:nvPr/>
          </p:nvCxnSpPr>
          <p:spPr bwMode="auto">
            <a:xfrm flipH="1">
              <a:off x="2232372" y="1377951"/>
              <a:ext cx="455439" cy="593911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" name="Straight Arrow Connector 6"/>
            <p:cNvCxnSpPr>
              <a:cxnSpLocks noChangeShapeType="1"/>
              <a:stCxn id="10" idx="2"/>
            </p:cNvCxnSpPr>
            <p:nvPr/>
          </p:nvCxnSpPr>
          <p:spPr bwMode="auto">
            <a:xfrm flipH="1">
              <a:off x="3345574" y="1377951"/>
              <a:ext cx="254876" cy="583342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sp>
          <p:nvSpPr>
            <p:cNvPr id="8" name="Rounded Rectangle 7"/>
            <p:cNvSpPr/>
            <p:nvPr/>
          </p:nvSpPr>
          <p:spPr bwMode="auto">
            <a:xfrm>
              <a:off x="1392411" y="1073151"/>
              <a:ext cx="762000" cy="304800"/>
            </a:xfrm>
            <a:prstGeom prst="roundRect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</a:ln>
            <a:effectLst/>
          </p:spPr>
          <p:txBody>
            <a:bodyPr tIns="0" bIns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/>
                  <a:ea typeface="ＭＳ Ｐゴシック"/>
                  <a:cs typeface="Arial"/>
                </a:rPr>
                <a:t>Map</a:t>
              </a:r>
            </a:p>
          </p:txBody>
        </p:sp>
        <p:sp>
          <p:nvSpPr>
            <p:cNvPr id="9" name="Rounded Rectangle 8"/>
            <p:cNvSpPr/>
            <p:nvPr/>
          </p:nvSpPr>
          <p:spPr bwMode="auto">
            <a:xfrm>
              <a:off x="2306811" y="1073151"/>
              <a:ext cx="762000" cy="304800"/>
            </a:xfrm>
            <a:prstGeom prst="roundRect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</a:ln>
            <a:effectLst/>
          </p:spPr>
          <p:txBody>
            <a:bodyPr tIns="0" bIns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/>
                  <a:ea typeface="ＭＳ Ｐゴシック"/>
                  <a:cs typeface="Arial"/>
                </a:rPr>
                <a:t>Map</a:t>
              </a:r>
            </a:p>
          </p:txBody>
        </p:sp>
        <p:sp>
          <p:nvSpPr>
            <p:cNvPr id="10" name="Rounded Rectangle 9"/>
            <p:cNvSpPr/>
            <p:nvPr/>
          </p:nvSpPr>
          <p:spPr bwMode="auto">
            <a:xfrm>
              <a:off x="3219450" y="1073151"/>
              <a:ext cx="762000" cy="304800"/>
            </a:xfrm>
            <a:prstGeom prst="roundRect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</a:ln>
            <a:effectLst/>
          </p:spPr>
          <p:txBody>
            <a:bodyPr tIns="0" bIns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/>
                  <a:ea typeface="ＭＳ Ｐゴシック"/>
                  <a:cs typeface="Arial"/>
                </a:rPr>
                <a:t>Map</a:t>
              </a:r>
            </a:p>
          </p:txBody>
        </p:sp>
        <p:sp>
          <p:nvSpPr>
            <p:cNvPr id="11" name="Rectangle 10"/>
            <p:cNvSpPr/>
            <p:nvPr/>
          </p:nvSpPr>
          <p:spPr bwMode="auto">
            <a:xfrm>
              <a:off x="1314450" y="476251"/>
              <a:ext cx="914400" cy="304800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tIns="0" bIns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/>
                  <a:ea typeface="ＭＳ Ｐゴシック"/>
                  <a:cs typeface="Arial"/>
                </a:rPr>
                <a:t>Input</a:t>
              </a:r>
            </a:p>
          </p:txBody>
        </p:sp>
        <p:sp>
          <p:nvSpPr>
            <p:cNvPr id="12" name="Rectangle 11"/>
            <p:cNvSpPr/>
            <p:nvPr/>
          </p:nvSpPr>
          <p:spPr bwMode="auto">
            <a:xfrm>
              <a:off x="2228850" y="476251"/>
              <a:ext cx="914400" cy="304800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tIns="0" bIns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/>
                  <a:ea typeface="ＭＳ Ｐゴシック"/>
                  <a:cs typeface="Arial"/>
                </a:rPr>
                <a:t>Input</a:t>
              </a:r>
            </a:p>
          </p:txBody>
        </p:sp>
        <p:sp>
          <p:nvSpPr>
            <p:cNvPr id="13" name="Rectangle 12"/>
            <p:cNvSpPr/>
            <p:nvPr/>
          </p:nvSpPr>
          <p:spPr bwMode="auto">
            <a:xfrm>
              <a:off x="3143250" y="476251"/>
              <a:ext cx="914400" cy="304800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tIns="0" bIns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/>
                  <a:ea typeface="ＭＳ Ｐゴシック"/>
                  <a:cs typeface="Arial"/>
                </a:rPr>
                <a:t>Input</a:t>
              </a:r>
            </a:p>
          </p:txBody>
        </p:sp>
        <p:cxnSp>
          <p:nvCxnSpPr>
            <p:cNvPr id="14" name="Straight Arrow Connector 13"/>
            <p:cNvCxnSpPr>
              <a:cxnSpLocks noChangeShapeType="1"/>
              <a:stCxn id="8" idx="2"/>
            </p:cNvCxnSpPr>
            <p:nvPr/>
          </p:nvCxnSpPr>
          <p:spPr bwMode="auto">
            <a:xfrm>
              <a:off x="1773411" y="1377951"/>
              <a:ext cx="1162501" cy="583342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" name="Straight Arrow Connector 14"/>
            <p:cNvCxnSpPr>
              <a:cxnSpLocks noChangeShapeType="1"/>
              <a:stCxn id="9" idx="2"/>
              <a:endCxn id="19" idx="0"/>
            </p:cNvCxnSpPr>
            <p:nvPr/>
          </p:nvCxnSpPr>
          <p:spPr bwMode="auto">
            <a:xfrm>
              <a:off x="2687811" y="1377951"/>
              <a:ext cx="458961" cy="593911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6" name="Straight Arrow Connector 20"/>
            <p:cNvCxnSpPr>
              <a:cxnSpLocks noChangeShapeType="1"/>
              <a:stCxn id="18" idx="2"/>
              <a:endCxn id="20" idx="0"/>
            </p:cNvCxnSpPr>
            <p:nvPr/>
          </p:nvCxnSpPr>
          <p:spPr bwMode="auto">
            <a:xfrm flipH="1">
              <a:off x="2230611" y="2276662"/>
              <a:ext cx="1761" cy="304549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7" name="Straight Arrow Connector 22"/>
            <p:cNvCxnSpPr>
              <a:cxnSpLocks noChangeShapeType="1"/>
              <a:stCxn id="19" idx="2"/>
              <a:endCxn id="21" idx="0"/>
            </p:cNvCxnSpPr>
            <p:nvPr/>
          </p:nvCxnSpPr>
          <p:spPr bwMode="auto">
            <a:xfrm flipH="1">
              <a:off x="3145011" y="2276662"/>
              <a:ext cx="1761" cy="304549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8" name="Rounded Rectangle 17"/>
            <p:cNvSpPr/>
            <p:nvPr/>
          </p:nvSpPr>
          <p:spPr bwMode="auto">
            <a:xfrm>
              <a:off x="1851372" y="1971862"/>
              <a:ext cx="762000" cy="304800"/>
            </a:xfrm>
            <a:prstGeom prst="roundRect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</a:ln>
            <a:effectLst/>
          </p:spPr>
          <p:txBody>
            <a:bodyPr tIns="0" bIns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/>
                  <a:ea typeface="ＭＳ Ｐゴシック"/>
                  <a:cs typeface="Arial"/>
                </a:rPr>
                <a:t>Reduce</a:t>
              </a:r>
            </a:p>
          </p:txBody>
        </p:sp>
        <p:sp>
          <p:nvSpPr>
            <p:cNvPr id="19" name="Rounded Rectangle 18"/>
            <p:cNvSpPr/>
            <p:nvPr/>
          </p:nvSpPr>
          <p:spPr bwMode="auto">
            <a:xfrm>
              <a:off x="2765772" y="1971862"/>
              <a:ext cx="762000" cy="304800"/>
            </a:xfrm>
            <a:prstGeom prst="roundRect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</a:ln>
            <a:effectLst/>
          </p:spPr>
          <p:txBody>
            <a:bodyPr tIns="0" bIns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/>
                  <a:ea typeface="ＭＳ Ｐゴシック"/>
                  <a:cs typeface="Arial"/>
                </a:rPr>
                <a:t>Reduce</a:t>
              </a:r>
            </a:p>
          </p:txBody>
        </p:sp>
        <p:sp>
          <p:nvSpPr>
            <p:cNvPr id="20" name="Rectangle 19"/>
            <p:cNvSpPr/>
            <p:nvPr/>
          </p:nvSpPr>
          <p:spPr bwMode="auto">
            <a:xfrm>
              <a:off x="1773411" y="2581211"/>
              <a:ext cx="914400" cy="304800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tIns="0" bIns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/>
                  <a:ea typeface="ＭＳ Ｐゴシック"/>
                  <a:cs typeface="Arial"/>
                </a:rPr>
                <a:t>Output</a:t>
              </a:r>
            </a:p>
          </p:txBody>
        </p:sp>
        <p:sp>
          <p:nvSpPr>
            <p:cNvPr id="21" name="Rectangle 20"/>
            <p:cNvSpPr/>
            <p:nvPr/>
          </p:nvSpPr>
          <p:spPr bwMode="auto">
            <a:xfrm>
              <a:off x="2687811" y="2581211"/>
              <a:ext cx="914400" cy="304800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tIns="0" bIns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/>
                  <a:ea typeface="ＭＳ Ｐゴシック"/>
                  <a:cs typeface="Arial"/>
                </a:rPr>
                <a:t>Output</a:t>
              </a:r>
            </a:p>
          </p:txBody>
        </p:sp>
        <p:cxnSp>
          <p:nvCxnSpPr>
            <p:cNvPr id="22" name="Straight Arrow Connector 21"/>
            <p:cNvCxnSpPr>
              <a:cxnSpLocks noChangeShapeType="1"/>
              <a:stCxn id="10" idx="2"/>
            </p:cNvCxnSpPr>
            <p:nvPr/>
          </p:nvCxnSpPr>
          <p:spPr bwMode="auto">
            <a:xfrm flipH="1">
              <a:off x="2430662" y="1377951"/>
              <a:ext cx="1169788" cy="583342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47" name="Group 46"/>
          <p:cNvGrpSpPr/>
          <p:nvPr/>
        </p:nvGrpSpPr>
        <p:grpSpPr>
          <a:xfrm>
            <a:off x="5144919" y="3839181"/>
            <a:ext cx="2551281" cy="2396606"/>
            <a:chOff x="5222943" y="476792"/>
            <a:chExt cx="2551281" cy="2396606"/>
          </a:xfrm>
        </p:grpSpPr>
        <p:cxnSp>
          <p:nvCxnSpPr>
            <p:cNvPr id="24" name="Straight Arrow Connector 20"/>
            <p:cNvCxnSpPr>
              <a:cxnSpLocks noChangeShapeType="1"/>
              <a:stCxn id="30" idx="2"/>
              <a:endCxn id="38" idx="7"/>
            </p:cNvCxnSpPr>
            <p:nvPr/>
          </p:nvCxnSpPr>
          <p:spPr bwMode="auto">
            <a:xfrm flipH="1">
              <a:off x="5492127" y="781592"/>
              <a:ext cx="801140" cy="366980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5" name="Straight Arrow Connector 22"/>
            <p:cNvCxnSpPr>
              <a:cxnSpLocks noChangeShapeType="1"/>
              <a:stCxn id="30" idx="2"/>
            </p:cNvCxnSpPr>
            <p:nvPr/>
          </p:nvCxnSpPr>
          <p:spPr bwMode="auto">
            <a:xfrm>
              <a:off x="6293267" y="781592"/>
              <a:ext cx="1761" cy="292100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6" name="Straight Arrow Connector 28"/>
            <p:cNvCxnSpPr>
              <a:cxnSpLocks noChangeShapeType="1"/>
              <a:stCxn id="30" idx="2"/>
              <a:endCxn id="39" idx="1"/>
            </p:cNvCxnSpPr>
            <p:nvPr/>
          </p:nvCxnSpPr>
          <p:spPr bwMode="auto">
            <a:xfrm>
              <a:off x="6293267" y="781592"/>
              <a:ext cx="802900" cy="338285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7" name="Straight Arrow Connector 26"/>
            <p:cNvCxnSpPr>
              <a:cxnSpLocks noChangeShapeType="1"/>
              <a:stCxn id="38" idx="4"/>
              <a:endCxn id="41" idx="1"/>
            </p:cNvCxnSpPr>
            <p:nvPr/>
          </p:nvCxnSpPr>
          <p:spPr bwMode="auto">
            <a:xfrm>
              <a:off x="5380628" y="1417756"/>
              <a:ext cx="343939" cy="589722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" name="Straight Arrow Connector 27"/>
            <p:cNvCxnSpPr>
              <a:cxnSpLocks noChangeShapeType="1"/>
              <a:stCxn id="36" idx="3"/>
            </p:cNvCxnSpPr>
            <p:nvPr/>
          </p:nvCxnSpPr>
          <p:spPr bwMode="auto">
            <a:xfrm flipH="1">
              <a:off x="5839590" y="1342876"/>
              <a:ext cx="343938" cy="629527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9" name="Straight Arrow Connector 28"/>
            <p:cNvCxnSpPr>
              <a:cxnSpLocks noChangeShapeType="1"/>
              <a:stCxn id="39" idx="4"/>
              <a:endCxn id="40" idx="7"/>
            </p:cNvCxnSpPr>
            <p:nvPr/>
          </p:nvCxnSpPr>
          <p:spPr bwMode="auto">
            <a:xfrm flipH="1">
              <a:off x="6861966" y="1389061"/>
              <a:ext cx="345701" cy="640363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0" name="Rectangle 29"/>
            <p:cNvSpPr/>
            <p:nvPr/>
          </p:nvSpPr>
          <p:spPr bwMode="auto">
            <a:xfrm>
              <a:off x="5836067" y="476792"/>
              <a:ext cx="914400" cy="304800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tIns="0" bIns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/>
                  <a:ea typeface="ＭＳ Ｐゴシック"/>
                  <a:cs typeface="Arial"/>
                </a:rPr>
                <a:t>Spout</a:t>
              </a:r>
            </a:p>
          </p:txBody>
        </p:sp>
        <p:cxnSp>
          <p:nvCxnSpPr>
            <p:cNvPr id="31" name="Straight Arrow Connector 30"/>
            <p:cNvCxnSpPr>
              <a:cxnSpLocks noChangeShapeType="1"/>
              <a:stCxn id="38" idx="5"/>
              <a:endCxn id="40" idx="1"/>
            </p:cNvCxnSpPr>
            <p:nvPr/>
          </p:nvCxnSpPr>
          <p:spPr bwMode="auto">
            <a:xfrm>
              <a:off x="5492127" y="1371571"/>
              <a:ext cx="1146840" cy="657853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2" name="Straight Arrow Connector 31"/>
            <p:cNvCxnSpPr>
              <a:cxnSpLocks noChangeShapeType="1"/>
              <a:stCxn id="36" idx="5"/>
              <a:endCxn id="40" idx="0"/>
            </p:cNvCxnSpPr>
            <p:nvPr/>
          </p:nvCxnSpPr>
          <p:spPr bwMode="auto">
            <a:xfrm>
              <a:off x="6406527" y="1342876"/>
              <a:ext cx="343940" cy="640363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3" name="Straight Arrow Connector 20"/>
            <p:cNvCxnSpPr>
              <a:cxnSpLocks noChangeShapeType="1"/>
              <a:stCxn id="41" idx="4"/>
            </p:cNvCxnSpPr>
            <p:nvPr/>
          </p:nvCxnSpPr>
          <p:spPr bwMode="auto">
            <a:xfrm>
              <a:off x="5836067" y="2276662"/>
              <a:ext cx="1762" cy="305090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4" name="Straight Arrow Connector 22"/>
            <p:cNvCxnSpPr>
              <a:cxnSpLocks noChangeShapeType="1"/>
              <a:stCxn id="40" idx="4"/>
            </p:cNvCxnSpPr>
            <p:nvPr/>
          </p:nvCxnSpPr>
          <p:spPr bwMode="auto">
            <a:xfrm>
              <a:off x="6750467" y="2298608"/>
              <a:ext cx="1762" cy="283144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5" name="Straight Arrow Connector 34"/>
            <p:cNvCxnSpPr>
              <a:cxnSpLocks noChangeShapeType="1"/>
              <a:stCxn id="39" idx="3"/>
              <a:endCxn id="41" idx="7"/>
            </p:cNvCxnSpPr>
            <p:nvPr/>
          </p:nvCxnSpPr>
          <p:spPr bwMode="auto">
            <a:xfrm flipH="1">
              <a:off x="5947566" y="1342876"/>
              <a:ext cx="1148601" cy="664602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6" name="Oval 35"/>
            <p:cNvSpPr/>
            <p:nvPr/>
          </p:nvSpPr>
          <p:spPr>
            <a:xfrm>
              <a:off x="6137343" y="1073692"/>
              <a:ext cx="315369" cy="31536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b="0">
                <a:solidFill>
                  <a:schemeClr val="bg1"/>
                </a:solidFill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5492127" y="1107607"/>
              <a:ext cx="449838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200" b="0" dirty="0">
                  <a:solidFill>
                    <a:schemeClr val="bg1"/>
                  </a:solidFill>
                  <a:latin typeface="Arial"/>
                  <a:cs typeface="Arial"/>
                </a:rPr>
                <a:t>Bolt</a:t>
              </a:r>
            </a:p>
          </p:txBody>
        </p:sp>
        <p:sp>
          <p:nvSpPr>
            <p:cNvPr id="38" name="Oval 37"/>
            <p:cNvSpPr/>
            <p:nvPr/>
          </p:nvSpPr>
          <p:spPr>
            <a:xfrm>
              <a:off x="5222943" y="1102387"/>
              <a:ext cx="315369" cy="31536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b="0">
                <a:solidFill>
                  <a:schemeClr val="bg1"/>
                </a:solidFill>
              </a:endParaRPr>
            </a:p>
          </p:txBody>
        </p:sp>
        <p:sp>
          <p:nvSpPr>
            <p:cNvPr id="39" name="Oval 38"/>
            <p:cNvSpPr/>
            <p:nvPr/>
          </p:nvSpPr>
          <p:spPr>
            <a:xfrm>
              <a:off x="7049982" y="1073692"/>
              <a:ext cx="315369" cy="31536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b="0">
                <a:solidFill>
                  <a:schemeClr val="bg1"/>
                </a:solidFill>
              </a:endParaRPr>
            </a:p>
          </p:txBody>
        </p:sp>
        <p:sp>
          <p:nvSpPr>
            <p:cNvPr id="40" name="Oval 39"/>
            <p:cNvSpPr/>
            <p:nvPr/>
          </p:nvSpPr>
          <p:spPr>
            <a:xfrm>
              <a:off x="6592782" y="1983239"/>
              <a:ext cx="315369" cy="31536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b="0">
                <a:solidFill>
                  <a:schemeClr val="bg1"/>
                </a:solidFill>
              </a:endParaRPr>
            </a:p>
          </p:txBody>
        </p:sp>
        <p:sp>
          <p:nvSpPr>
            <p:cNvPr id="41" name="Oval 40"/>
            <p:cNvSpPr/>
            <p:nvPr/>
          </p:nvSpPr>
          <p:spPr>
            <a:xfrm>
              <a:off x="5678382" y="1961293"/>
              <a:ext cx="315369" cy="31536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b="0">
                <a:solidFill>
                  <a:schemeClr val="bg1"/>
                </a:solidFill>
              </a:endParaRPr>
            </a:p>
          </p:txBody>
        </p:sp>
        <p:sp>
          <p:nvSpPr>
            <p:cNvPr id="42" name="Rectangle 41"/>
            <p:cNvSpPr/>
            <p:nvPr/>
          </p:nvSpPr>
          <p:spPr bwMode="auto">
            <a:xfrm>
              <a:off x="5615023" y="2568598"/>
              <a:ext cx="1434959" cy="304800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tIns="0" bIns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/>
                  <a:ea typeface="ＭＳ Ｐゴシック"/>
                  <a:cs typeface="Arial"/>
                </a:rPr>
                <a:t>memcached</a:t>
              </a: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6424431" y="1107607"/>
              <a:ext cx="449838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200" b="0" dirty="0">
                  <a:solidFill>
                    <a:schemeClr val="bg1"/>
                  </a:solidFill>
                  <a:latin typeface="Arial"/>
                  <a:cs typeface="Arial"/>
                </a:rPr>
                <a:t>Bolt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7324386" y="1110010"/>
              <a:ext cx="449838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200" b="0" dirty="0">
                  <a:solidFill>
                    <a:schemeClr val="bg1"/>
                  </a:solidFill>
                  <a:latin typeface="Arial"/>
                  <a:cs typeface="Arial"/>
                </a:rPr>
                <a:t>Bolt</a:t>
              </a: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5947283" y="1997611"/>
              <a:ext cx="449838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200" b="0" dirty="0">
                  <a:solidFill>
                    <a:schemeClr val="bg1"/>
                  </a:solidFill>
                  <a:latin typeface="Arial"/>
                  <a:cs typeface="Arial"/>
                </a:rPr>
                <a:t>Bolt</a:t>
              </a: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6847238" y="2000014"/>
              <a:ext cx="449838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200" b="0" dirty="0">
                  <a:solidFill>
                    <a:schemeClr val="bg1"/>
                  </a:solidFill>
                  <a:latin typeface="Arial"/>
                  <a:cs typeface="Arial"/>
                </a:rPr>
                <a:t>Bolt</a:t>
              </a:r>
            </a:p>
          </p:txBody>
        </p:sp>
      </p:grpSp>
      <p:pic>
        <p:nvPicPr>
          <p:cNvPr id="48" name="Picture 47" descr="summingbird-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9474" y="381000"/>
            <a:ext cx="3248526" cy="2057400"/>
          </a:xfrm>
          <a:prstGeom prst="rect">
            <a:avLst/>
          </a:prstGeom>
        </p:spPr>
      </p:pic>
      <p:sp>
        <p:nvSpPr>
          <p:cNvPr id="49" name="Right Arrow 48"/>
          <p:cNvSpPr/>
          <p:nvPr/>
        </p:nvSpPr>
        <p:spPr bwMode="auto">
          <a:xfrm rot="7101217">
            <a:off x="3143222" y="2716893"/>
            <a:ext cx="914400" cy="7620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0" name="Right Arrow 49"/>
          <p:cNvSpPr/>
          <p:nvPr/>
        </p:nvSpPr>
        <p:spPr bwMode="auto">
          <a:xfrm rot="14498783" flipH="1">
            <a:off x="5048223" y="2716893"/>
            <a:ext cx="914400" cy="7620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322140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5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6900"/>
            <a:ext cx="9144000" cy="5659473"/>
          </a:xfrm>
          <a:prstGeom prst="rect">
            <a:avLst/>
          </a:prstGeom>
        </p:spPr>
      </p:pic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0" y="6611938"/>
            <a:ext cx="40386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 Spark Structured Streaming Documentation</a:t>
            </a:r>
          </a:p>
        </p:txBody>
      </p:sp>
    </p:spTree>
    <p:extLst>
      <p:ext uri="{BB962C8B-B14F-4D97-AF65-F5344CB8AC3E}">
        <p14:creationId xmlns:p14="http://schemas.microsoft.com/office/powerpoint/2010/main" val="1260651192"/>
      </p:ext>
    </p:extLst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2209800"/>
            <a:ext cx="91440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</a:rPr>
              <a:t>addition, multiplication, max, min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2656820"/>
            <a:ext cx="91440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</a:rPr>
              <a:t>moments (mean, variance, etc.)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3124200"/>
            <a:ext cx="91440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</a:rPr>
              <a:t>sets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4038600"/>
            <a:ext cx="91440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err="1">
                <a:solidFill>
                  <a:srgbClr val="000000"/>
                </a:solidFill>
                <a:latin typeface="Gill Sans"/>
                <a:cs typeface="Gill Sans"/>
              </a:rPr>
              <a:t>hashmaps</a:t>
            </a:r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</a:rPr>
              <a:t> with </a:t>
            </a:r>
            <a:r>
              <a:rPr lang="en-US" sz="2400" b="0" dirty="0" err="1">
                <a:solidFill>
                  <a:srgbClr val="000000"/>
                </a:solidFill>
                <a:latin typeface="Gill Sans"/>
                <a:cs typeface="Gill Sans"/>
              </a:rPr>
              <a:t>monoid</a:t>
            </a:r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</a:rPr>
              <a:t> values</a:t>
            </a:r>
          </a:p>
        </p:txBody>
      </p:sp>
      <p:sp>
        <p:nvSpPr>
          <p:cNvPr id="7" name="TextBox 6"/>
          <p:cNvSpPr txBox="1"/>
          <p:nvPr/>
        </p:nvSpPr>
        <p:spPr>
          <a:xfrm rot="21269050">
            <a:off x="0" y="5423478"/>
            <a:ext cx="9144000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b="0" dirty="0">
                <a:solidFill>
                  <a:srgbClr val="FF0000"/>
                </a:solidFill>
                <a:latin typeface="Gill Sans"/>
                <a:cs typeface="Gill Sans"/>
              </a:rPr>
              <a:t>More interesting monoids?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3581400"/>
            <a:ext cx="91440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</a:rPr>
              <a:t>tuples of monoids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sz="3600" b="0" dirty="0">
                <a:solidFill>
                  <a:srgbClr val="000000"/>
                </a:solidFill>
                <a:latin typeface="Gill Sans"/>
                <a:cs typeface="Gill Sans"/>
              </a:rPr>
              <a:t>“Boring” monoids</a:t>
            </a:r>
          </a:p>
        </p:txBody>
      </p:sp>
    </p:spTree>
    <p:extLst>
      <p:ext uri="{BB962C8B-B14F-4D97-AF65-F5344CB8AC3E}">
        <p14:creationId xmlns:p14="http://schemas.microsoft.com/office/powerpoint/2010/main" val="186643410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0" y="5486400"/>
            <a:ext cx="91440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rgbClr val="FF0000"/>
                </a:solidFill>
                <a:latin typeface="Gill Sans"/>
                <a:cs typeface="Gill Sans"/>
              </a:rPr>
              <a:t>Idea #2:</a:t>
            </a:r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 For many tasks, close enough is good enough!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2448580"/>
            <a:ext cx="91440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Bloom filters (set membership)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2905780"/>
            <a:ext cx="91440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err="1">
                <a:solidFill>
                  <a:schemeClr val="bg1"/>
                </a:solidFill>
                <a:latin typeface="Gill Sans"/>
                <a:cs typeface="Gill Sans"/>
              </a:rPr>
              <a:t>HyperLogLog</a:t>
            </a:r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 counters (cardinality estimation)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0" y="3362980"/>
            <a:ext cx="91440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Count-min sketches (event counts)</a:t>
            </a: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sz="3600" b="0" dirty="0">
                <a:solidFill>
                  <a:srgbClr val="000000"/>
                </a:solidFill>
                <a:latin typeface="Gill Sans"/>
                <a:cs typeface="Gill Sans"/>
              </a:rPr>
              <a:t>“Interesting” monoids</a:t>
            </a:r>
          </a:p>
        </p:txBody>
      </p:sp>
    </p:spTree>
    <p:extLst>
      <p:ext uri="{BB962C8B-B14F-4D97-AF65-F5344CB8AC3E}">
        <p14:creationId xmlns:p14="http://schemas.microsoft.com/office/powerpoint/2010/main" val="86440462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09600" y="2880955"/>
            <a:ext cx="26670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Set membership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09600" y="3500735"/>
            <a:ext cx="26670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Set cardinality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09600" y="4110335"/>
            <a:ext cx="26670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Frequency count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733800" y="2880955"/>
            <a:ext cx="12192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set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733800" y="3490555"/>
            <a:ext cx="12192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set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733800" y="4110335"/>
            <a:ext cx="16764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0" dirty="0" err="1">
                <a:solidFill>
                  <a:schemeClr val="bg1"/>
                </a:solidFill>
                <a:latin typeface="Gill Sans"/>
                <a:cs typeface="Gill Sans"/>
              </a:rPr>
              <a:t>hashmap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562601" y="2880955"/>
            <a:ext cx="25908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Bloom filter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562601" y="3490555"/>
            <a:ext cx="31242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0" dirty="0" err="1">
                <a:solidFill>
                  <a:schemeClr val="bg1"/>
                </a:solidFill>
                <a:latin typeface="Gill Sans"/>
                <a:cs typeface="Gill Sans"/>
              </a:rPr>
              <a:t>hyperloglog</a:t>
            </a:r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 counter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562600" y="4110335"/>
            <a:ext cx="35052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count-min sketches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733800" y="2271355"/>
            <a:ext cx="12192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Exact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562600" y="2271355"/>
            <a:ext cx="25908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Approximate</a:t>
            </a: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sz="3600" b="0" dirty="0">
                <a:solidFill>
                  <a:srgbClr val="000000"/>
                </a:solidFill>
                <a:latin typeface="Gill Sans"/>
                <a:cs typeface="Gill Sans"/>
              </a:rPr>
              <a:t>Cheat Sheet</a:t>
            </a:r>
          </a:p>
        </p:txBody>
      </p:sp>
    </p:spTree>
    <p:extLst>
      <p:ext uri="{BB962C8B-B14F-4D97-AF65-F5344CB8AC3E}">
        <p14:creationId xmlns:p14="http://schemas.microsoft.com/office/powerpoint/2010/main" val="32157638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57200" y="1903273"/>
            <a:ext cx="7924800" cy="175432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800" b="0" dirty="0" err="1">
                <a:solidFill>
                  <a:schemeClr val="bg1"/>
                </a:solidFill>
                <a:latin typeface="Andale Mono"/>
                <a:cs typeface="Andale Mono"/>
              </a:rPr>
              <a:t>def</a:t>
            </a:r>
            <a:r>
              <a:rPr lang="en-US" sz="1800" b="0" dirty="0">
                <a:solidFill>
                  <a:schemeClr val="bg1"/>
                </a:solidFill>
                <a:latin typeface="Andale Mono"/>
                <a:cs typeface="Andale Mono"/>
              </a:rPr>
              <a:t> </a:t>
            </a:r>
            <a:r>
              <a:rPr lang="en-US" sz="1800" b="0" dirty="0" err="1">
                <a:solidFill>
                  <a:schemeClr val="bg1"/>
                </a:solidFill>
                <a:latin typeface="Andale Mono"/>
                <a:cs typeface="Andale Mono"/>
              </a:rPr>
              <a:t>wordCount</a:t>
            </a:r>
            <a:r>
              <a:rPr lang="en-US" sz="1800" b="0" dirty="0">
                <a:solidFill>
                  <a:schemeClr val="bg1"/>
                </a:solidFill>
                <a:latin typeface="Andale Mono"/>
                <a:cs typeface="Andale Mono"/>
              </a:rPr>
              <a:t>[P &lt;: Platform[P]]</a:t>
            </a:r>
          </a:p>
          <a:p>
            <a:r>
              <a:rPr lang="en-US" sz="1800" b="0" dirty="0">
                <a:solidFill>
                  <a:schemeClr val="bg1"/>
                </a:solidFill>
                <a:latin typeface="Andale Mono"/>
                <a:cs typeface="Andale Mono"/>
              </a:rPr>
              <a:t>  (source: Producer[P, Query],</a:t>
            </a:r>
          </a:p>
          <a:p>
            <a:r>
              <a:rPr lang="en-US" sz="1800" b="0" dirty="0">
                <a:solidFill>
                  <a:schemeClr val="bg1"/>
                </a:solidFill>
                <a:latin typeface="Andale Mono"/>
                <a:cs typeface="Andale Mono"/>
              </a:rPr>
              <a:t>   store: </a:t>
            </a:r>
            <a:r>
              <a:rPr lang="en-US" sz="1800" b="0" dirty="0" err="1">
                <a:solidFill>
                  <a:schemeClr val="bg1"/>
                </a:solidFill>
                <a:latin typeface="Andale Mono"/>
                <a:cs typeface="Andale Mono"/>
              </a:rPr>
              <a:t>P#Store</a:t>
            </a:r>
            <a:r>
              <a:rPr lang="en-US" sz="1800" b="0" dirty="0">
                <a:solidFill>
                  <a:schemeClr val="bg1"/>
                </a:solidFill>
                <a:latin typeface="Andale Mono"/>
                <a:cs typeface="Andale Mono"/>
              </a:rPr>
              <a:t>[Long, </a:t>
            </a:r>
            <a:r>
              <a:rPr lang="en-US" sz="1800" b="0" dirty="0">
                <a:solidFill>
                  <a:srgbClr val="FF0000"/>
                </a:solidFill>
                <a:latin typeface="Andale Mono"/>
                <a:cs typeface="Andale Mono"/>
              </a:rPr>
              <a:t>Map[String, Long]</a:t>
            </a:r>
            <a:r>
              <a:rPr lang="en-US" sz="1800" b="0" dirty="0">
                <a:solidFill>
                  <a:schemeClr val="bg1"/>
                </a:solidFill>
                <a:latin typeface="Andale Mono"/>
                <a:cs typeface="Andale Mono"/>
              </a:rPr>
              <a:t>]) =</a:t>
            </a:r>
          </a:p>
          <a:p>
            <a:r>
              <a:rPr lang="en-US" sz="1800" b="0" dirty="0">
                <a:solidFill>
                  <a:schemeClr val="bg1"/>
                </a:solidFill>
                <a:latin typeface="Andale Mono"/>
                <a:cs typeface="Andale Mono"/>
              </a:rPr>
              <a:t>   </a:t>
            </a:r>
            <a:r>
              <a:rPr lang="en-US" sz="1800" b="0" dirty="0" err="1">
                <a:solidFill>
                  <a:schemeClr val="bg1"/>
                </a:solidFill>
                <a:latin typeface="Andale Mono"/>
                <a:cs typeface="Andale Mono"/>
              </a:rPr>
              <a:t>source.flatMap</a:t>
            </a:r>
            <a:r>
              <a:rPr lang="en-US" sz="1800" b="0" dirty="0">
                <a:solidFill>
                  <a:schemeClr val="bg1"/>
                </a:solidFill>
                <a:latin typeface="Andale Mono"/>
                <a:cs typeface="Andale Mono"/>
              </a:rPr>
              <a:t> { query =&gt;</a:t>
            </a:r>
          </a:p>
          <a:p>
            <a:r>
              <a:rPr lang="en-US" sz="1800" b="0" dirty="0">
                <a:solidFill>
                  <a:schemeClr val="bg1"/>
                </a:solidFill>
                <a:latin typeface="Andale Mono"/>
                <a:cs typeface="Andale Mono"/>
              </a:rPr>
              <a:t>      (</a:t>
            </a:r>
            <a:r>
              <a:rPr lang="en-US" sz="1800" b="0" dirty="0" err="1">
                <a:solidFill>
                  <a:schemeClr val="bg1"/>
                </a:solidFill>
                <a:latin typeface="Andale Mono"/>
                <a:cs typeface="Andale Mono"/>
              </a:rPr>
              <a:t>query.getHour</a:t>
            </a:r>
            <a:r>
              <a:rPr lang="en-US" sz="1800" b="0" dirty="0">
                <a:solidFill>
                  <a:schemeClr val="bg1"/>
                </a:solidFill>
                <a:latin typeface="Andale Mono"/>
                <a:cs typeface="Andale Mono"/>
              </a:rPr>
              <a:t>, Map(</a:t>
            </a:r>
            <a:r>
              <a:rPr lang="en-US" sz="1800" b="0" dirty="0" err="1">
                <a:solidFill>
                  <a:schemeClr val="bg1"/>
                </a:solidFill>
                <a:latin typeface="Andale Mono"/>
                <a:cs typeface="Andale Mono"/>
              </a:rPr>
              <a:t>query.getQuery</a:t>
            </a:r>
            <a:r>
              <a:rPr lang="en-US" sz="1800" b="0" dirty="0">
                <a:solidFill>
                  <a:schemeClr val="bg1"/>
                </a:solidFill>
                <a:latin typeface="Andale Mono"/>
                <a:cs typeface="Andale Mono"/>
              </a:rPr>
              <a:t> -&gt; 1L))</a:t>
            </a:r>
          </a:p>
          <a:p>
            <a:r>
              <a:rPr lang="en-US" sz="1800" b="0" dirty="0">
                <a:solidFill>
                  <a:schemeClr val="bg1"/>
                </a:solidFill>
                <a:latin typeface="Andale Mono"/>
                <a:cs typeface="Andale Mono"/>
              </a:rPr>
              <a:t>    }.</a:t>
            </a:r>
            <a:r>
              <a:rPr lang="en-US" sz="1800" b="0" dirty="0" err="1">
                <a:solidFill>
                  <a:schemeClr val="bg1"/>
                </a:solidFill>
                <a:latin typeface="Andale Mono"/>
                <a:cs typeface="Andale Mono"/>
              </a:rPr>
              <a:t>sumByKey</a:t>
            </a:r>
            <a:r>
              <a:rPr lang="en-US" sz="1800" b="0" dirty="0">
                <a:solidFill>
                  <a:schemeClr val="bg1"/>
                </a:solidFill>
                <a:latin typeface="Andale Mono"/>
                <a:cs typeface="Andale Mono"/>
              </a:rPr>
              <a:t>(store)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4397276"/>
            <a:ext cx="8305800" cy="23083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800" b="0" dirty="0" err="1">
                <a:solidFill>
                  <a:schemeClr val="bg1"/>
                </a:solidFill>
                <a:latin typeface="Andale Mono"/>
                <a:cs typeface="Andale Mono"/>
              </a:rPr>
              <a:t>def</a:t>
            </a:r>
            <a:r>
              <a:rPr lang="en-US" sz="1800" b="0" dirty="0">
                <a:solidFill>
                  <a:schemeClr val="bg1"/>
                </a:solidFill>
                <a:latin typeface="Andale Mono"/>
                <a:cs typeface="Andale Mono"/>
              </a:rPr>
              <a:t> </a:t>
            </a:r>
            <a:r>
              <a:rPr lang="en-US" sz="1800" b="0" dirty="0" err="1">
                <a:solidFill>
                  <a:schemeClr val="bg1"/>
                </a:solidFill>
                <a:latin typeface="Andale Mono"/>
                <a:cs typeface="Andale Mono"/>
              </a:rPr>
              <a:t>wordCount</a:t>
            </a:r>
            <a:r>
              <a:rPr lang="en-US" sz="1800" b="0" dirty="0">
                <a:solidFill>
                  <a:schemeClr val="bg1"/>
                </a:solidFill>
                <a:latin typeface="Andale Mono"/>
                <a:cs typeface="Andale Mono"/>
              </a:rPr>
              <a:t>[P &lt;: Platform[P]]</a:t>
            </a:r>
          </a:p>
          <a:p>
            <a:r>
              <a:rPr lang="en-US" sz="1800" b="0" dirty="0">
                <a:solidFill>
                  <a:schemeClr val="bg1"/>
                </a:solidFill>
                <a:latin typeface="Andale Mono"/>
                <a:cs typeface="Andale Mono"/>
              </a:rPr>
              <a:t>  (source: Producer[P, Query],</a:t>
            </a:r>
          </a:p>
          <a:p>
            <a:r>
              <a:rPr lang="en-US" sz="1800" b="0" dirty="0">
                <a:solidFill>
                  <a:schemeClr val="bg1"/>
                </a:solidFill>
                <a:latin typeface="Andale Mono"/>
                <a:cs typeface="Andale Mono"/>
              </a:rPr>
              <a:t>   store: </a:t>
            </a:r>
            <a:r>
              <a:rPr lang="en-US" sz="1800" b="0" dirty="0" err="1">
                <a:solidFill>
                  <a:schemeClr val="bg1"/>
                </a:solidFill>
                <a:latin typeface="Andale Mono"/>
                <a:cs typeface="Andale Mono"/>
              </a:rPr>
              <a:t>P#Store</a:t>
            </a:r>
            <a:r>
              <a:rPr lang="en-US" sz="1800" b="0" dirty="0">
                <a:solidFill>
                  <a:schemeClr val="bg1"/>
                </a:solidFill>
                <a:latin typeface="Andale Mono"/>
                <a:cs typeface="Andale Mono"/>
              </a:rPr>
              <a:t>[Long, </a:t>
            </a:r>
            <a:r>
              <a:rPr lang="en-US" sz="1800" b="0" dirty="0" err="1">
                <a:solidFill>
                  <a:srgbClr val="FF0000"/>
                </a:solidFill>
                <a:latin typeface="Andale Mono"/>
                <a:cs typeface="Andale Mono"/>
              </a:rPr>
              <a:t>SketchMap</a:t>
            </a:r>
            <a:r>
              <a:rPr lang="en-US" sz="1800" b="0" dirty="0">
                <a:solidFill>
                  <a:srgbClr val="FF0000"/>
                </a:solidFill>
                <a:latin typeface="Andale Mono"/>
                <a:cs typeface="Andale Mono"/>
              </a:rPr>
              <a:t>[String, Long]</a:t>
            </a:r>
            <a:r>
              <a:rPr lang="en-US" sz="1800" b="0" dirty="0">
                <a:solidFill>
                  <a:schemeClr val="bg1"/>
                </a:solidFill>
                <a:latin typeface="Andale Mono"/>
                <a:cs typeface="Andale Mono"/>
              </a:rPr>
              <a:t>])</a:t>
            </a:r>
          </a:p>
          <a:p>
            <a:r>
              <a:rPr lang="en-US" sz="1800" b="0" dirty="0">
                <a:solidFill>
                  <a:schemeClr val="bg1"/>
                </a:solidFill>
                <a:latin typeface="Andale Mono"/>
                <a:cs typeface="Andale Mono"/>
              </a:rPr>
              <a:t>  (implicit </a:t>
            </a:r>
            <a:r>
              <a:rPr lang="en-US" sz="1800" b="0" dirty="0" err="1">
                <a:solidFill>
                  <a:schemeClr val="bg1"/>
                </a:solidFill>
                <a:latin typeface="Andale Mono"/>
                <a:cs typeface="Andale Mono"/>
              </a:rPr>
              <a:t>countMonoid</a:t>
            </a:r>
            <a:r>
              <a:rPr lang="en-US" sz="1800" b="0" dirty="0">
                <a:solidFill>
                  <a:schemeClr val="bg1"/>
                </a:solidFill>
                <a:latin typeface="Andale Mono"/>
                <a:cs typeface="Andale Mono"/>
              </a:rPr>
              <a:t>: </a:t>
            </a:r>
            <a:r>
              <a:rPr lang="en-US" sz="1800" b="0" dirty="0" err="1">
                <a:solidFill>
                  <a:schemeClr val="bg1"/>
                </a:solidFill>
                <a:latin typeface="Andale Mono"/>
                <a:cs typeface="Andale Mono"/>
              </a:rPr>
              <a:t>SketchMapMonoid</a:t>
            </a:r>
            <a:r>
              <a:rPr lang="en-US" sz="1800" b="0" dirty="0">
                <a:solidFill>
                  <a:schemeClr val="bg1"/>
                </a:solidFill>
                <a:latin typeface="Andale Mono"/>
                <a:cs typeface="Andale Mono"/>
              </a:rPr>
              <a:t>[String, Long]) =</a:t>
            </a:r>
          </a:p>
          <a:p>
            <a:r>
              <a:rPr lang="en-US" sz="1800" b="0" dirty="0">
                <a:solidFill>
                  <a:schemeClr val="bg1"/>
                </a:solidFill>
                <a:latin typeface="Andale Mono"/>
                <a:cs typeface="Andale Mono"/>
              </a:rPr>
              <a:t>   </a:t>
            </a:r>
            <a:r>
              <a:rPr lang="en-US" sz="1800" b="0" dirty="0" err="1">
                <a:solidFill>
                  <a:schemeClr val="bg1"/>
                </a:solidFill>
                <a:latin typeface="Andale Mono"/>
                <a:cs typeface="Andale Mono"/>
              </a:rPr>
              <a:t>source.flatMap</a:t>
            </a:r>
            <a:r>
              <a:rPr lang="en-US" sz="1800" b="0" dirty="0">
                <a:solidFill>
                  <a:schemeClr val="bg1"/>
                </a:solidFill>
                <a:latin typeface="Andale Mono"/>
                <a:cs typeface="Andale Mono"/>
              </a:rPr>
              <a:t> { query =&gt;</a:t>
            </a:r>
          </a:p>
          <a:p>
            <a:r>
              <a:rPr lang="en-US" sz="1800" b="0" dirty="0">
                <a:solidFill>
                  <a:schemeClr val="bg1"/>
                </a:solidFill>
                <a:latin typeface="Andale Mono"/>
                <a:cs typeface="Andale Mono"/>
              </a:rPr>
              <a:t>      (</a:t>
            </a:r>
            <a:r>
              <a:rPr lang="en-US" sz="1800" b="0" dirty="0" err="1">
                <a:solidFill>
                  <a:schemeClr val="bg1"/>
                </a:solidFill>
                <a:latin typeface="Andale Mono"/>
                <a:cs typeface="Andale Mono"/>
              </a:rPr>
              <a:t>query.getHour</a:t>
            </a:r>
            <a:r>
              <a:rPr lang="en-US" sz="1800" b="0" dirty="0">
                <a:solidFill>
                  <a:schemeClr val="bg1"/>
                </a:solidFill>
                <a:latin typeface="Andale Mono"/>
                <a:cs typeface="Andale Mono"/>
              </a:rPr>
              <a:t>,</a:t>
            </a:r>
          </a:p>
          <a:p>
            <a:r>
              <a:rPr lang="en-US" sz="1800" b="0" dirty="0">
                <a:solidFill>
                  <a:schemeClr val="bg1"/>
                </a:solidFill>
                <a:latin typeface="Andale Mono"/>
                <a:cs typeface="Andale Mono"/>
              </a:rPr>
              <a:t>       </a:t>
            </a:r>
            <a:r>
              <a:rPr lang="en-US" sz="1800" b="0" dirty="0" err="1">
                <a:solidFill>
                  <a:schemeClr val="bg1"/>
                </a:solidFill>
                <a:latin typeface="Andale Mono"/>
                <a:cs typeface="Andale Mono"/>
              </a:rPr>
              <a:t>countMonoid.create</a:t>
            </a:r>
            <a:r>
              <a:rPr lang="en-US" sz="1800" b="0" dirty="0">
                <a:solidFill>
                  <a:schemeClr val="bg1"/>
                </a:solidFill>
                <a:latin typeface="Andale Mono"/>
                <a:cs typeface="Andale Mono"/>
              </a:rPr>
              <a:t>((</a:t>
            </a:r>
            <a:r>
              <a:rPr lang="en-US" sz="1800" b="0" dirty="0" err="1">
                <a:solidFill>
                  <a:schemeClr val="bg1"/>
                </a:solidFill>
                <a:latin typeface="Andale Mono"/>
                <a:cs typeface="Andale Mono"/>
              </a:rPr>
              <a:t>query.getQuery</a:t>
            </a:r>
            <a:r>
              <a:rPr lang="en-US" sz="1800" b="0" dirty="0">
                <a:solidFill>
                  <a:schemeClr val="bg1"/>
                </a:solidFill>
                <a:latin typeface="Andale Mono"/>
                <a:cs typeface="Andale Mono"/>
              </a:rPr>
              <a:t>, 1L)))</a:t>
            </a:r>
          </a:p>
          <a:p>
            <a:r>
              <a:rPr lang="en-US" sz="1800" b="0" dirty="0">
                <a:solidFill>
                  <a:schemeClr val="bg1"/>
                </a:solidFill>
                <a:latin typeface="Andale Mono"/>
                <a:cs typeface="Andale Mono"/>
              </a:rPr>
              <a:t>    }.</a:t>
            </a:r>
            <a:r>
              <a:rPr lang="en-US" sz="1800" b="0" dirty="0" err="1">
                <a:solidFill>
                  <a:schemeClr val="bg1"/>
                </a:solidFill>
                <a:latin typeface="Andale Mono"/>
                <a:cs typeface="Andale Mono"/>
              </a:rPr>
              <a:t>sumByKey</a:t>
            </a:r>
            <a:r>
              <a:rPr lang="en-US" sz="1800" b="0" dirty="0">
                <a:solidFill>
                  <a:schemeClr val="bg1"/>
                </a:solidFill>
                <a:latin typeface="Andale Mono"/>
                <a:cs typeface="Andale Mono"/>
              </a:rPr>
              <a:t>(store)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28600" y="1305580"/>
            <a:ext cx="624840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b="0" dirty="0">
                <a:solidFill>
                  <a:srgbClr val="000090"/>
                </a:solidFill>
                <a:latin typeface="Gill Sans"/>
                <a:cs typeface="Gill Sans"/>
              </a:rPr>
              <a:t>Exact with </a:t>
            </a:r>
            <a:r>
              <a:rPr lang="en-US" sz="2800" b="0" dirty="0" err="1">
                <a:solidFill>
                  <a:srgbClr val="000090"/>
                </a:solidFill>
                <a:latin typeface="Gill Sans"/>
                <a:cs typeface="Gill Sans"/>
              </a:rPr>
              <a:t>hashmaps</a:t>
            </a:r>
            <a:endParaRPr lang="en-US" sz="2800" b="0" dirty="0">
              <a:solidFill>
                <a:srgbClr val="000090"/>
              </a:solidFill>
              <a:latin typeface="Gill Sans"/>
              <a:cs typeface="Gill San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28600" y="3799583"/>
            <a:ext cx="624840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b="0" dirty="0">
                <a:solidFill>
                  <a:srgbClr val="000090"/>
                </a:solidFill>
                <a:latin typeface="Gill Sans"/>
                <a:cs typeface="Gill Sans"/>
              </a:rPr>
              <a:t>Approximate with CMS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sz="3600" b="0" dirty="0">
                <a:solidFill>
                  <a:srgbClr val="000000"/>
                </a:solidFill>
                <a:latin typeface="Gill Sans"/>
                <a:cs typeface="Gill Sans"/>
              </a:rPr>
              <a:t>Example: Count queries by hour</a:t>
            </a:r>
          </a:p>
        </p:txBody>
      </p:sp>
    </p:spTree>
    <p:extLst>
      <p:ext uri="{BB962C8B-B14F-4D97-AF65-F5344CB8AC3E}">
        <p14:creationId xmlns:p14="http://schemas.microsoft.com/office/powerpoint/2010/main" val="166544684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8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/>
          <p:cNvCxnSpPr>
            <a:cxnSpLocks noChangeShapeType="1"/>
          </p:cNvCxnSpPr>
          <p:nvPr/>
        </p:nvCxnSpPr>
        <p:spPr bwMode="auto">
          <a:xfrm>
            <a:off x="1012779" y="3352800"/>
            <a:ext cx="5264774" cy="0"/>
          </a:xfrm>
          <a:prstGeom prst="straightConnector1">
            <a:avLst/>
          </a:prstGeom>
          <a:noFill/>
          <a:ln w="25400">
            <a:solidFill>
              <a:schemeClr val="bg1"/>
            </a:solidFill>
            <a:prstDash val="dash"/>
            <a:round/>
            <a:headEnd type="none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5" name="Rectangle 4"/>
          <p:cNvSpPr/>
          <p:nvPr/>
        </p:nvSpPr>
        <p:spPr bwMode="auto">
          <a:xfrm>
            <a:off x="5047912" y="1947295"/>
            <a:ext cx="1426607" cy="75337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tIns="0" bIns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rPr>
              <a:t>Online</a:t>
            </a:r>
            <a:b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rPr>
            </a:b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rPr>
              <a:t>results</a:t>
            </a:r>
            <a:r>
              <a:rPr lang="en-US" b="0" kern="0" dirty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 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7955230" y="2553212"/>
            <a:ext cx="655370" cy="156579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tIns="0" bIns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rPr>
              <a:t>client</a:t>
            </a:r>
          </a:p>
        </p:txBody>
      </p:sp>
      <p:sp>
        <p:nvSpPr>
          <p:cNvPr id="8" name="Rounded Rectangle 7"/>
          <p:cNvSpPr/>
          <p:nvPr/>
        </p:nvSpPr>
        <p:spPr bwMode="auto">
          <a:xfrm>
            <a:off x="3066995" y="2856737"/>
            <a:ext cx="1445229" cy="939421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rPr>
              <a:t>Summingbird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ill Sans" charset="0"/>
              <a:ea typeface="Gill Sans" charset="0"/>
              <a:cs typeface="Gill Sans" charset="0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kern="0" dirty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program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1507487" y="1947295"/>
            <a:ext cx="979899" cy="753376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tIns="0" bIns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kern="0" dirty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Kafka</a:t>
            </a:r>
            <a:endParaRPr kumimoji="0" lang="en-US" b="0" i="0" u="none" strike="noStrike" kern="0" cap="none" spc="0" normalizeH="0" baseline="-2500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3" name="Rounded Rectangle 12"/>
          <p:cNvSpPr/>
          <p:nvPr/>
        </p:nvSpPr>
        <p:spPr bwMode="auto">
          <a:xfrm>
            <a:off x="3066995" y="1947295"/>
            <a:ext cx="1445229" cy="753376"/>
          </a:xfrm>
          <a:prstGeom prst="round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tIns="0" bIns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rPr>
              <a:t>Storm topology</a:t>
            </a:r>
          </a:p>
        </p:txBody>
      </p:sp>
      <p:cxnSp>
        <p:nvCxnSpPr>
          <p:cNvPr id="17" name="Straight Arrow Connector 16"/>
          <p:cNvCxnSpPr>
            <a:cxnSpLocks noChangeShapeType="1"/>
            <a:stCxn id="13" idx="1"/>
            <a:endCxn id="10" idx="3"/>
          </p:cNvCxnSpPr>
          <p:nvPr/>
        </p:nvCxnSpPr>
        <p:spPr bwMode="auto">
          <a:xfrm flipH="1">
            <a:off x="2487386" y="2323983"/>
            <a:ext cx="579609" cy="0"/>
          </a:xfrm>
          <a:prstGeom prst="straightConnector1">
            <a:avLst/>
          </a:prstGeom>
          <a:noFill/>
          <a:ln w="9525">
            <a:solidFill>
              <a:schemeClr val="bg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grpSp>
        <p:nvGrpSpPr>
          <p:cNvPr id="50" name="Group 49"/>
          <p:cNvGrpSpPr/>
          <p:nvPr/>
        </p:nvGrpSpPr>
        <p:grpSpPr>
          <a:xfrm>
            <a:off x="3922814" y="4801137"/>
            <a:ext cx="628588" cy="1488242"/>
            <a:chOff x="3989166" y="4422506"/>
            <a:chExt cx="628588" cy="1488242"/>
          </a:xfrm>
        </p:grpSpPr>
        <p:sp>
          <p:nvSpPr>
            <p:cNvPr id="11" name="Rectangle 10"/>
            <p:cNvSpPr/>
            <p:nvPr/>
          </p:nvSpPr>
          <p:spPr bwMode="auto">
            <a:xfrm>
              <a:off x="3989166" y="5529381"/>
              <a:ext cx="628588" cy="381367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tIns="0" bIns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b="0" kern="0" dirty="0">
                  <a:solidFill>
                    <a:schemeClr val="bg1"/>
                  </a:solidFill>
                  <a:latin typeface="Gill Sans" charset="0"/>
                  <a:ea typeface="Gill Sans" charset="0"/>
                  <a:cs typeface="Gill Sans" charset="0"/>
                </a:rPr>
                <a:t>store</a:t>
              </a:r>
              <a:r>
                <a:rPr lang="en-US" sz="1400" b="0" kern="0" baseline="-25000" dirty="0">
                  <a:solidFill>
                    <a:schemeClr val="bg1"/>
                  </a:solidFill>
                  <a:latin typeface="Gill Sans" charset="0"/>
                  <a:ea typeface="Gill Sans" charset="0"/>
                  <a:cs typeface="Gill Sans" charset="0"/>
                </a:rPr>
                <a:t>1</a:t>
              </a:r>
              <a:endParaRPr kumimoji="0" lang="en-US" sz="14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endParaRPr>
            </a:p>
          </p:txBody>
        </p:sp>
        <p:cxnSp>
          <p:nvCxnSpPr>
            <p:cNvPr id="18" name="Straight Arrow Connector 17"/>
            <p:cNvCxnSpPr>
              <a:cxnSpLocks noChangeShapeType="1"/>
              <a:endCxn id="11" idx="0"/>
            </p:cNvCxnSpPr>
            <p:nvPr/>
          </p:nvCxnSpPr>
          <p:spPr bwMode="auto">
            <a:xfrm>
              <a:off x="4278801" y="4422506"/>
              <a:ext cx="24659" cy="1106875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grpSp>
        <p:nvGrpSpPr>
          <p:cNvPr id="48" name="Group 47"/>
          <p:cNvGrpSpPr/>
          <p:nvPr/>
        </p:nvGrpSpPr>
        <p:grpSpPr>
          <a:xfrm>
            <a:off x="1986832" y="4849421"/>
            <a:ext cx="1393245" cy="1439315"/>
            <a:chOff x="2053184" y="4470790"/>
            <a:chExt cx="1393245" cy="1439315"/>
          </a:xfrm>
        </p:grpSpPr>
        <p:cxnSp>
          <p:nvCxnSpPr>
            <p:cNvPr id="15" name="Straight Arrow Connector 14"/>
            <p:cNvCxnSpPr>
              <a:cxnSpLocks noChangeShapeType="1"/>
            </p:cNvCxnSpPr>
            <p:nvPr/>
          </p:nvCxnSpPr>
          <p:spPr bwMode="auto">
            <a:xfrm flipV="1">
              <a:off x="2332612" y="4470790"/>
              <a:ext cx="1113817" cy="1056814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21" name="Rectangle 20"/>
            <p:cNvSpPr/>
            <p:nvPr/>
          </p:nvSpPr>
          <p:spPr bwMode="auto">
            <a:xfrm>
              <a:off x="2053184" y="5528738"/>
              <a:ext cx="768621" cy="381367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tIns="0" bIns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b="0" kern="0" dirty="0">
                  <a:solidFill>
                    <a:schemeClr val="bg1"/>
                  </a:solidFill>
                  <a:latin typeface="Gill Sans" charset="0"/>
                  <a:ea typeface="Gill Sans" charset="0"/>
                  <a:cs typeface="Gill Sans" charset="0"/>
                </a:rPr>
                <a:t>source</a:t>
              </a:r>
              <a:r>
                <a:rPr lang="en-US" sz="1400" b="0" kern="0" baseline="-25000" dirty="0">
                  <a:solidFill>
                    <a:schemeClr val="bg1"/>
                  </a:solidFill>
                  <a:latin typeface="Gill Sans" charset="0"/>
                  <a:ea typeface="Gill Sans" charset="0"/>
                  <a:cs typeface="Gill Sans" charset="0"/>
                </a:rPr>
                <a:t>2</a:t>
              </a:r>
              <a:endParaRPr kumimoji="0" lang="en-US" sz="14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endParaRPr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2784292" y="4849421"/>
            <a:ext cx="768621" cy="1439315"/>
            <a:chOff x="2850644" y="4470790"/>
            <a:chExt cx="768621" cy="1439315"/>
          </a:xfrm>
        </p:grpSpPr>
        <p:cxnSp>
          <p:nvCxnSpPr>
            <p:cNvPr id="16" name="Straight Arrow Connector 15"/>
            <p:cNvCxnSpPr>
              <a:cxnSpLocks noChangeShapeType="1"/>
            </p:cNvCxnSpPr>
            <p:nvPr/>
          </p:nvCxnSpPr>
          <p:spPr bwMode="auto">
            <a:xfrm flipV="1">
              <a:off x="3195711" y="4470790"/>
              <a:ext cx="361904" cy="1071412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22" name="Rectangle 21"/>
            <p:cNvSpPr/>
            <p:nvPr/>
          </p:nvSpPr>
          <p:spPr bwMode="auto">
            <a:xfrm>
              <a:off x="2850644" y="5528738"/>
              <a:ext cx="768621" cy="381367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tIns="0" bIns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b="0" kern="0" dirty="0">
                  <a:solidFill>
                    <a:schemeClr val="bg1"/>
                  </a:solidFill>
                  <a:latin typeface="Gill Sans" charset="0"/>
                  <a:ea typeface="Gill Sans" charset="0"/>
                  <a:cs typeface="Gill Sans" charset="0"/>
                </a:rPr>
                <a:t>source</a:t>
              </a:r>
              <a:r>
                <a:rPr lang="en-US" sz="1400" b="0" kern="0" baseline="-25000" dirty="0">
                  <a:solidFill>
                    <a:schemeClr val="bg1"/>
                  </a:solidFill>
                  <a:latin typeface="Gill Sans" charset="0"/>
                  <a:ea typeface="Gill Sans" charset="0"/>
                  <a:cs typeface="Gill Sans" charset="0"/>
                </a:rPr>
                <a:t>3</a:t>
              </a:r>
              <a:endParaRPr kumimoji="0" lang="en-US" sz="14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endParaRP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3491263" y="5903513"/>
            <a:ext cx="389850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…</a:t>
            </a:r>
          </a:p>
        </p:txBody>
      </p:sp>
      <p:grpSp>
        <p:nvGrpSpPr>
          <p:cNvPr id="51" name="Group 50"/>
          <p:cNvGrpSpPr/>
          <p:nvPr/>
        </p:nvGrpSpPr>
        <p:grpSpPr>
          <a:xfrm>
            <a:off x="4378785" y="4801137"/>
            <a:ext cx="829416" cy="1488734"/>
            <a:chOff x="4445137" y="4422506"/>
            <a:chExt cx="829416" cy="1488734"/>
          </a:xfrm>
        </p:grpSpPr>
        <p:cxnSp>
          <p:nvCxnSpPr>
            <p:cNvPr id="19" name="Straight Arrow Connector 18"/>
            <p:cNvCxnSpPr>
              <a:cxnSpLocks noChangeShapeType="1"/>
              <a:endCxn id="24" idx="0"/>
            </p:cNvCxnSpPr>
            <p:nvPr/>
          </p:nvCxnSpPr>
          <p:spPr bwMode="auto">
            <a:xfrm>
              <a:off x="4445137" y="4422506"/>
              <a:ext cx="515122" cy="1107367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24" name="Rectangle 23"/>
            <p:cNvSpPr/>
            <p:nvPr/>
          </p:nvSpPr>
          <p:spPr bwMode="auto">
            <a:xfrm>
              <a:off x="4645965" y="5529873"/>
              <a:ext cx="628588" cy="381367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tIns="0" bIns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b="0" kern="0" dirty="0">
                  <a:solidFill>
                    <a:schemeClr val="bg1"/>
                  </a:solidFill>
                  <a:latin typeface="Gill Sans" charset="0"/>
                  <a:ea typeface="Gill Sans" charset="0"/>
                  <a:cs typeface="Gill Sans" charset="0"/>
                </a:rPr>
                <a:t>store</a:t>
              </a:r>
              <a:r>
                <a:rPr lang="en-US" sz="1400" b="0" kern="0" baseline="-25000" dirty="0">
                  <a:solidFill>
                    <a:schemeClr val="bg1"/>
                  </a:solidFill>
                  <a:latin typeface="Gill Sans" charset="0"/>
                  <a:ea typeface="Gill Sans" charset="0"/>
                  <a:cs typeface="Gill Sans" charset="0"/>
                </a:rPr>
                <a:t>2</a:t>
              </a:r>
              <a:endParaRPr kumimoji="0" lang="en-US" sz="14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endParaRPr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4551402" y="4801137"/>
            <a:ext cx="1313374" cy="1488734"/>
            <a:chOff x="4617754" y="4422506"/>
            <a:chExt cx="1313374" cy="1488734"/>
          </a:xfrm>
        </p:grpSpPr>
        <p:cxnSp>
          <p:nvCxnSpPr>
            <p:cNvPr id="20" name="Straight Arrow Connector 19"/>
            <p:cNvCxnSpPr>
              <a:cxnSpLocks noChangeShapeType="1"/>
              <a:endCxn id="25" idx="0"/>
            </p:cNvCxnSpPr>
            <p:nvPr/>
          </p:nvCxnSpPr>
          <p:spPr bwMode="auto">
            <a:xfrm>
              <a:off x="4617754" y="4422506"/>
              <a:ext cx="999080" cy="1107367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25" name="Rectangle 24"/>
            <p:cNvSpPr/>
            <p:nvPr/>
          </p:nvSpPr>
          <p:spPr bwMode="auto">
            <a:xfrm>
              <a:off x="5302540" y="5529873"/>
              <a:ext cx="628588" cy="381367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tIns="0" bIns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b="0" kern="0" dirty="0">
                  <a:solidFill>
                    <a:schemeClr val="bg1"/>
                  </a:solidFill>
                  <a:latin typeface="Gill Sans" charset="0"/>
                  <a:ea typeface="Gill Sans" charset="0"/>
                  <a:cs typeface="Gill Sans" charset="0"/>
                </a:rPr>
                <a:t>store</a:t>
              </a:r>
              <a:r>
                <a:rPr lang="en-US" sz="1400" b="0" kern="0" baseline="-25000" dirty="0">
                  <a:solidFill>
                    <a:schemeClr val="bg1"/>
                  </a:solidFill>
                  <a:latin typeface="Gill Sans" charset="0"/>
                  <a:ea typeface="Gill Sans" charset="0"/>
                  <a:cs typeface="Gill Sans" charset="0"/>
                </a:rPr>
                <a:t>3</a:t>
              </a:r>
              <a:endParaRPr kumimoji="0" lang="en-US" sz="14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endParaRPr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5815456" y="5903513"/>
            <a:ext cx="389850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…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1193551" y="4849421"/>
            <a:ext cx="2072921" cy="1439315"/>
            <a:chOff x="1259903" y="4470790"/>
            <a:chExt cx="2072921" cy="1439315"/>
          </a:xfrm>
        </p:grpSpPr>
        <p:sp>
          <p:nvSpPr>
            <p:cNvPr id="9" name="Rectangle 8"/>
            <p:cNvSpPr/>
            <p:nvPr/>
          </p:nvSpPr>
          <p:spPr bwMode="auto">
            <a:xfrm>
              <a:off x="1259903" y="5528738"/>
              <a:ext cx="768621" cy="381367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tIns="0" bIns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b="0" kern="0" dirty="0">
                  <a:solidFill>
                    <a:schemeClr val="bg1"/>
                  </a:solidFill>
                  <a:latin typeface="Gill Sans" charset="0"/>
                  <a:ea typeface="Gill Sans" charset="0"/>
                  <a:cs typeface="Gill Sans" charset="0"/>
                </a:rPr>
                <a:t>source</a:t>
              </a:r>
              <a:r>
                <a:rPr lang="en-US" sz="1400" b="0" kern="0" baseline="-25000" dirty="0">
                  <a:solidFill>
                    <a:schemeClr val="bg1"/>
                  </a:solidFill>
                  <a:latin typeface="Gill Sans" charset="0"/>
                  <a:ea typeface="Gill Sans" charset="0"/>
                  <a:cs typeface="Gill Sans" charset="0"/>
                </a:rPr>
                <a:t>1</a:t>
              </a:r>
              <a:endParaRPr kumimoji="0" lang="en-US" sz="14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endParaRPr>
            </a:p>
          </p:txBody>
        </p:sp>
        <p:cxnSp>
          <p:nvCxnSpPr>
            <p:cNvPr id="14" name="Straight Arrow Connector 13"/>
            <p:cNvCxnSpPr>
              <a:cxnSpLocks noChangeShapeType="1"/>
              <a:stCxn id="9" idx="0"/>
            </p:cNvCxnSpPr>
            <p:nvPr/>
          </p:nvCxnSpPr>
          <p:spPr bwMode="auto">
            <a:xfrm flipV="1">
              <a:off x="1644214" y="4470790"/>
              <a:ext cx="1688610" cy="1057948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27" name="TextBox 26"/>
            <p:cNvSpPr txBox="1"/>
            <p:nvPr/>
          </p:nvSpPr>
          <p:spPr>
            <a:xfrm>
              <a:off x="1346438" y="5210896"/>
              <a:ext cx="506485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400" b="0" dirty="0">
                  <a:solidFill>
                    <a:schemeClr val="bg1"/>
                  </a:solidFill>
                  <a:latin typeface="Gill Sans" charset="0"/>
                  <a:ea typeface="Gill Sans" charset="0"/>
                  <a:cs typeface="Gill Sans" charset="0"/>
                </a:rPr>
                <a:t>read</a:t>
              </a:r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3667448" y="5483423"/>
            <a:ext cx="570990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00" b="0" dirty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write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875986" y="4800600"/>
            <a:ext cx="606256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00" b="0" dirty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ingest</a:t>
            </a:r>
          </a:p>
        </p:txBody>
      </p:sp>
      <p:grpSp>
        <p:nvGrpSpPr>
          <p:cNvPr id="53" name="Group 52"/>
          <p:cNvGrpSpPr/>
          <p:nvPr/>
        </p:nvGrpSpPr>
        <p:grpSpPr>
          <a:xfrm>
            <a:off x="1000448" y="5213090"/>
            <a:ext cx="5264775" cy="1294543"/>
            <a:chOff x="1066800" y="4834459"/>
            <a:chExt cx="5264775" cy="1294543"/>
          </a:xfrm>
        </p:grpSpPr>
        <p:sp>
          <p:nvSpPr>
            <p:cNvPr id="30" name="Rectangle 29"/>
            <p:cNvSpPr/>
            <p:nvPr/>
          </p:nvSpPr>
          <p:spPr>
            <a:xfrm>
              <a:off x="1066800" y="4834459"/>
              <a:ext cx="5264775" cy="1294543"/>
            </a:xfrm>
            <a:prstGeom prst="rect">
              <a:avLst/>
            </a:prstGeom>
            <a:noFill/>
            <a:ln w="19050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077566" y="4834460"/>
              <a:ext cx="787395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Gill Sans" charset="0"/>
                  <a:ea typeface="Gill Sans" charset="0"/>
                  <a:cs typeface="Gill Sans" charset="0"/>
                </a:rPr>
                <a:t>HDFS</a:t>
              </a:r>
            </a:p>
          </p:txBody>
        </p:sp>
      </p:grpSp>
      <p:cxnSp>
        <p:nvCxnSpPr>
          <p:cNvPr id="32" name="Straight Arrow Connector 31"/>
          <p:cNvCxnSpPr>
            <a:cxnSpLocks noChangeShapeType="1"/>
          </p:cNvCxnSpPr>
          <p:nvPr/>
        </p:nvCxnSpPr>
        <p:spPr bwMode="auto">
          <a:xfrm flipV="1">
            <a:off x="4341795" y="4801137"/>
            <a:ext cx="1246053" cy="1064080"/>
          </a:xfrm>
          <a:prstGeom prst="straightConnector1">
            <a:avLst/>
          </a:prstGeom>
          <a:noFill/>
          <a:ln w="9525">
            <a:solidFill>
              <a:schemeClr val="bg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33" name="Straight Arrow Connector 32"/>
          <p:cNvCxnSpPr>
            <a:cxnSpLocks noChangeShapeType="1"/>
          </p:cNvCxnSpPr>
          <p:nvPr/>
        </p:nvCxnSpPr>
        <p:spPr bwMode="auto">
          <a:xfrm flipV="1">
            <a:off x="4948198" y="4801137"/>
            <a:ext cx="762193" cy="1065390"/>
          </a:xfrm>
          <a:prstGeom prst="straightConnector1">
            <a:avLst/>
          </a:prstGeom>
          <a:noFill/>
          <a:ln w="9525">
            <a:solidFill>
              <a:schemeClr val="bg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34" name="Straight Arrow Connector 33"/>
          <p:cNvCxnSpPr>
            <a:cxnSpLocks noChangeShapeType="1"/>
          </p:cNvCxnSpPr>
          <p:nvPr/>
        </p:nvCxnSpPr>
        <p:spPr bwMode="auto">
          <a:xfrm flipV="1">
            <a:off x="5587848" y="4802447"/>
            <a:ext cx="276928" cy="1064080"/>
          </a:xfrm>
          <a:prstGeom prst="straightConnector1">
            <a:avLst/>
          </a:prstGeom>
          <a:noFill/>
          <a:ln w="9525">
            <a:solidFill>
              <a:schemeClr val="bg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37" name="Straight Arrow Connector 36"/>
          <p:cNvCxnSpPr>
            <a:cxnSpLocks noChangeShapeType="1"/>
            <a:stCxn id="13" idx="3"/>
            <a:endCxn id="5" idx="1"/>
          </p:cNvCxnSpPr>
          <p:nvPr/>
        </p:nvCxnSpPr>
        <p:spPr bwMode="auto">
          <a:xfrm>
            <a:off x="4512224" y="2323983"/>
            <a:ext cx="535688" cy="1"/>
          </a:xfrm>
          <a:prstGeom prst="straightConnector1">
            <a:avLst/>
          </a:prstGeom>
          <a:noFill/>
          <a:ln w="9525">
            <a:solidFill>
              <a:schemeClr val="bg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38" name="TextBox 37"/>
          <p:cNvSpPr txBox="1"/>
          <p:nvPr/>
        </p:nvSpPr>
        <p:spPr>
          <a:xfrm>
            <a:off x="2524448" y="1995101"/>
            <a:ext cx="506485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00" b="0" dirty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read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4514493" y="1995101"/>
            <a:ext cx="570990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00" b="0" dirty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write</a:t>
            </a:r>
          </a:p>
        </p:txBody>
      </p:sp>
      <p:cxnSp>
        <p:nvCxnSpPr>
          <p:cNvPr id="40" name="Straight Arrow Connector 39"/>
          <p:cNvCxnSpPr>
            <a:cxnSpLocks noChangeShapeType="1"/>
          </p:cNvCxnSpPr>
          <p:nvPr/>
        </p:nvCxnSpPr>
        <p:spPr bwMode="auto">
          <a:xfrm>
            <a:off x="6563048" y="2553213"/>
            <a:ext cx="791990" cy="554816"/>
          </a:xfrm>
          <a:prstGeom prst="straightConnector1">
            <a:avLst/>
          </a:prstGeom>
          <a:noFill/>
          <a:ln w="9525">
            <a:solidFill>
              <a:schemeClr val="bg1"/>
            </a:solidFill>
            <a:round/>
            <a:headEnd type="triangle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41" name="Straight Arrow Connector 40"/>
          <p:cNvCxnSpPr>
            <a:cxnSpLocks noChangeShapeType="1"/>
          </p:cNvCxnSpPr>
          <p:nvPr/>
        </p:nvCxnSpPr>
        <p:spPr bwMode="auto">
          <a:xfrm flipV="1">
            <a:off x="6591035" y="3539544"/>
            <a:ext cx="764003" cy="579462"/>
          </a:xfrm>
          <a:prstGeom prst="straightConnector1">
            <a:avLst/>
          </a:prstGeom>
          <a:noFill/>
          <a:ln w="9525">
            <a:solidFill>
              <a:schemeClr val="bg1"/>
            </a:solidFill>
            <a:round/>
            <a:headEnd type="triangle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42" name="TextBox 41"/>
          <p:cNvSpPr txBox="1"/>
          <p:nvPr/>
        </p:nvSpPr>
        <p:spPr>
          <a:xfrm>
            <a:off x="6665920" y="3906870"/>
            <a:ext cx="605037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00" b="0" dirty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query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6665920" y="2438400"/>
            <a:ext cx="605037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00" b="0" dirty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query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942134" y="3048000"/>
            <a:ext cx="744114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online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942134" y="3393199"/>
            <a:ext cx="691215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batch</a:t>
            </a:r>
          </a:p>
        </p:txBody>
      </p:sp>
      <p:sp>
        <p:nvSpPr>
          <p:cNvPr id="46" name="Rounded Rectangle 45"/>
          <p:cNvSpPr/>
          <p:nvPr/>
        </p:nvSpPr>
        <p:spPr bwMode="auto">
          <a:xfrm rot="16200000">
            <a:off x="6823847" y="3084404"/>
            <a:ext cx="1565793" cy="503412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rPr>
              <a:t>client library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0" y="1153180"/>
            <a:ext cx="914400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0" dirty="0">
                <a:solidFill>
                  <a:schemeClr val="bg1"/>
                </a:solidFill>
                <a:latin typeface="Gill Sans"/>
                <a:cs typeface="Gill Sans"/>
              </a:rPr>
              <a:t>Example: count historical clicks and clicks in real time</a:t>
            </a:r>
          </a:p>
        </p:txBody>
      </p:sp>
      <p:sp>
        <p:nvSpPr>
          <p:cNvPr id="5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Hybrid Online/Batch Processing</a:t>
            </a:r>
          </a:p>
        </p:txBody>
      </p:sp>
      <p:sp>
        <p:nvSpPr>
          <p:cNvPr id="57" name="Rounded Rectangle 56"/>
          <p:cNvSpPr/>
          <p:nvPr/>
        </p:nvSpPr>
        <p:spPr bwMode="auto">
          <a:xfrm>
            <a:off x="3066995" y="3952225"/>
            <a:ext cx="1445229" cy="753376"/>
          </a:xfrm>
          <a:prstGeom prst="round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tIns="0" bIns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rPr>
              <a:t>Hadoop</a:t>
            </a:r>
            <a:b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rPr>
            </a:b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rPr>
              <a:t>job</a:t>
            </a:r>
          </a:p>
        </p:txBody>
      </p:sp>
      <p:sp>
        <p:nvSpPr>
          <p:cNvPr id="36" name="Down Arrow 35"/>
          <p:cNvSpPr/>
          <p:nvPr/>
        </p:nvSpPr>
        <p:spPr>
          <a:xfrm flipV="1">
            <a:off x="3610848" y="2615790"/>
            <a:ext cx="357523" cy="394540"/>
          </a:xfrm>
          <a:prstGeom prst="downArrow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58" name="Down Arrow 57"/>
          <p:cNvSpPr/>
          <p:nvPr/>
        </p:nvSpPr>
        <p:spPr>
          <a:xfrm rot="10800000" flipV="1">
            <a:off x="3610848" y="3657600"/>
            <a:ext cx="357523" cy="394540"/>
          </a:xfrm>
          <a:prstGeom prst="downArrow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63" name="Rectangle 62"/>
          <p:cNvSpPr/>
          <p:nvPr/>
        </p:nvSpPr>
        <p:spPr bwMode="auto">
          <a:xfrm>
            <a:off x="5047912" y="3952224"/>
            <a:ext cx="1426607" cy="75337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tIns="0" bIns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rPr>
              <a:t>Batch</a:t>
            </a:r>
            <a:b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rPr>
            </a:b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rPr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58672888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36" grpId="0" animBg="1"/>
      <p:bldP spid="58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TSAR, a </a:t>
            </a:r>
            <a:r>
              <a:rPr lang="en-US" sz="3600" b="0" kern="0" dirty="0" err="1">
                <a:solidFill>
                  <a:srgbClr val="000000"/>
                </a:solidFill>
                <a:latin typeface="Gill Sans"/>
                <a:cs typeface="Gill Sans"/>
              </a:rPr>
              <a:t>TimeSeries</a:t>
            </a: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 </a:t>
            </a:r>
            <a:r>
              <a:rPr lang="en-US" sz="3600" b="0" kern="0" dirty="0" err="1">
                <a:solidFill>
                  <a:srgbClr val="000000"/>
                </a:solidFill>
                <a:latin typeface="Gill Sans"/>
                <a:cs typeface="Gill Sans"/>
              </a:rPr>
              <a:t>AggregatoR</a:t>
            </a: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!</a:t>
            </a:r>
          </a:p>
          <a:p>
            <a:pPr algn="ctr">
              <a:defRPr/>
            </a:pP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58" name="TextBox 57"/>
          <p:cNvSpPr txBox="1">
            <a:spLocks noChangeArrowheads="1"/>
          </p:cNvSpPr>
          <p:nvPr/>
        </p:nvSpPr>
        <p:spPr bwMode="auto">
          <a:xfrm>
            <a:off x="0" y="6611938"/>
            <a:ext cx="40386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Source: </a:t>
            </a:r>
            <a:r>
              <a:rPr lang="en-US" sz="1000" b="0" kern="0" dirty="0">
                <a:solidFill>
                  <a:srgbClr val="000000"/>
                </a:solidFill>
              </a:rPr>
              <a:t>https://</a:t>
            </a:r>
            <a:r>
              <a:rPr lang="en-US" sz="1000" b="0" kern="0" dirty="0" err="1">
                <a:solidFill>
                  <a:srgbClr val="000000"/>
                </a:solidFill>
              </a:rPr>
              <a:t>blog.twitter.com</a:t>
            </a:r>
            <a:r>
              <a:rPr lang="en-US" sz="1000" b="0" kern="0" dirty="0">
                <a:solidFill>
                  <a:srgbClr val="000000"/>
                </a:solidFill>
              </a:rPr>
              <a:t>/2014/tsar-a-</a:t>
            </a:r>
            <a:r>
              <a:rPr lang="en-US" sz="1000" b="0" kern="0" dirty="0" err="1">
                <a:solidFill>
                  <a:srgbClr val="000000"/>
                </a:solidFill>
              </a:rPr>
              <a:t>timeseries</a:t>
            </a:r>
            <a:r>
              <a:rPr lang="en-US" sz="1000" b="0" kern="0" dirty="0">
                <a:solidFill>
                  <a:srgbClr val="000000"/>
                </a:solidFill>
              </a:rPr>
              <a:t>-aggregator</a:t>
            </a: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4340" y="1370489"/>
            <a:ext cx="5575320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870894"/>
      </p:ext>
    </p:extLst>
  </p:cSld>
  <p:clrMapOvr>
    <a:masterClrMapping/>
  </p:clrMapOvr>
  <p:transition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/>
          <p:cNvCxnSpPr>
            <a:cxnSpLocks noChangeShapeType="1"/>
          </p:cNvCxnSpPr>
          <p:nvPr/>
        </p:nvCxnSpPr>
        <p:spPr bwMode="auto">
          <a:xfrm>
            <a:off x="1012779" y="3352800"/>
            <a:ext cx="5264774" cy="0"/>
          </a:xfrm>
          <a:prstGeom prst="straightConnector1">
            <a:avLst/>
          </a:prstGeom>
          <a:noFill/>
          <a:ln w="25400">
            <a:solidFill>
              <a:schemeClr val="bg1"/>
            </a:solidFill>
            <a:prstDash val="dash"/>
            <a:round/>
            <a:headEnd type="none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7" name="Rectangle 6"/>
          <p:cNvSpPr/>
          <p:nvPr/>
        </p:nvSpPr>
        <p:spPr bwMode="auto">
          <a:xfrm>
            <a:off x="7955230" y="2553212"/>
            <a:ext cx="655370" cy="156579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tIns="0" bIns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rPr>
              <a:t>client</a:t>
            </a:r>
          </a:p>
        </p:txBody>
      </p:sp>
      <p:cxnSp>
        <p:nvCxnSpPr>
          <p:cNvPr id="40" name="Straight Arrow Connector 39"/>
          <p:cNvCxnSpPr>
            <a:cxnSpLocks noChangeShapeType="1"/>
          </p:cNvCxnSpPr>
          <p:nvPr/>
        </p:nvCxnSpPr>
        <p:spPr bwMode="auto">
          <a:xfrm>
            <a:off x="6563048" y="2553213"/>
            <a:ext cx="791990" cy="554816"/>
          </a:xfrm>
          <a:prstGeom prst="straightConnector1">
            <a:avLst/>
          </a:prstGeom>
          <a:noFill/>
          <a:ln w="9525">
            <a:solidFill>
              <a:schemeClr val="bg1"/>
            </a:solidFill>
            <a:round/>
            <a:headEnd type="triangle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41" name="Straight Arrow Connector 40"/>
          <p:cNvCxnSpPr>
            <a:cxnSpLocks noChangeShapeType="1"/>
          </p:cNvCxnSpPr>
          <p:nvPr/>
        </p:nvCxnSpPr>
        <p:spPr bwMode="auto">
          <a:xfrm flipV="1">
            <a:off x="6591035" y="3539544"/>
            <a:ext cx="764003" cy="579462"/>
          </a:xfrm>
          <a:prstGeom prst="straightConnector1">
            <a:avLst/>
          </a:prstGeom>
          <a:noFill/>
          <a:ln w="9525">
            <a:solidFill>
              <a:schemeClr val="bg1"/>
            </a:solidFill>
            <a:round/>
            <a:headEnd type="triangle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44" name="TextBox 43"/>
          <p:cNvSpPr txBox="1"/>
          <p:nvPr/>
        </p:nvSpPr>
        <p:spPr>
          <a:xfrm>
            <a:off x="942134" y="3048000"/>
            <a:ext cx="744114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online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942134" y="3393199"/>
            <a:ext cx="691215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batch</a:t>
            </a:r>
          </a:p>
        </p:txBody>
      </p:sp>
      <p:sp>
        <p:nvSpPr>
          <p:cNvPr id="46" name="Rounded Rectangle 45"/>
          <p:cNvSpPr/>
          <p:nvPr/>
        </p:nvSpPr>
        <p:spPr bwMode="auto">
          <a:xfrm rot="16200000">
            <a:off x="6823847" y="3084404"/>
            <a:ext cx="1565793" cy="503412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rPr>
              <a:t>merging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0" y="1153180"/>
            <a:ext cx="914400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0" dirty="0">
                <a:solidFill>
                  <a:schemeClr val="bg1"/>
                </a:solidFill>
                <a:latin typeface="Gill Sans"/>
                <a:cs typeface="Gill Sans"/>
              </a:rPr>
              <a:t>Example: count historical clicks and clicks in real time</a:t>
            </a:r>
          </a:p>
        </p:txBody>
      </p:sp>
      <p:sp>
        <p:nvSpPr>
          <p:cNvPr id="5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Hybrid Online/Batch Processing</a:t>
            </a:r>
          </a:p>
        </p:txBody>
      </p:sp>
      <p:grpSp>
        <p:nvGrpSpPr>
          <p:cNvPr id="68" name="Group 67"/>
          <p:cNvGrpSpPr/>
          <p:nvPr/>
        </p:nvGrpSpPr>
        <p:grpSpPr>
          <a:xfrm>
            <a:off x="1507487" y="1947295"/>
            <a:ext cx="4967032" cy="753377"/>
            <a:chOff x="1507487" y="1947295"/>
            <a:chExt cx="4967032" cy="753377"/>
          </a:xfrm>
        </p:grpSpPr>
        <p:sp>
          <p:nvSpPr>
            <p:cNvPr id="5" name="Rectangle 4"/>
            <p:cNvSpPr/>
            <p:nvPr/>
          </p:nvSpPr>
          <p:spPr bwMode="auto">
            <a:xfrm>
              <a:off x="5047912" y="1947295"/>
              <a:ext cx="1426607" cy="753377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tIns="0" bIns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Gill Sans" charset="0"/>
                  <a:ea typeface="Gill Sans" charset="0"/>
                  <a:cs typeface="Gill Sans" charset="0"/>
                </a:rPr>
                <a:t>Online</a:t>
              </a:r>
              <a:br>
                <a: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Gill Sans" charset="0"/>
                  <a:ea typeface="Gill Sans" charset="0"/>
                  <a:cs typeface="Gill Sans" charset="0"/>
                </a:rPr>
              </a:b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Gill Sans" charset="0"/>
                  <a:ea typeface="Gill Sans" charset="0"/>
                  <a:cs typeface="Gill Sans" charset="0"/>
                </a:rPr>
                <a:t>results</a:t>
              </a:r>
              <a:r>
                <a:rPr lang="en-US" b="0" kern="0" dirty="0">
                  <a:solidFill>
                    <a:schemeClr val="bg1"/>
                  </a:solidFill>
                  <a:latin typeface="Gill Sans" charset="0"/>
                  <a:ea typeface="Gill Sans" charset="0"/>
                  <a:cs typeface="Gill Sans" charset="0"/>
                </a:rPr>
                <a:t> </a:t>
              </a:r>
              <a:endParaRPr kumimoji="0" lang="en-US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10" name="Rectangle 9"/>
            <p:cNvSpPr/>
            <p:nvPr/>
          </p:nvSpPr>
          <p:spPr bwMode="auto">
            <a:xfrm>
              <a:off x="1507487" y="1947295"/>
              <a:ext cx="979899" cy="753376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tIns="0" bIns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b="0" kern="0" dirty="0">
                  <a:solidFill>
                    <a:schemeClr val="bg1"/>
                  </a:solidFill>
                  <a:latin typeface="Gill Sans" charset="0"/>
                  <a:ea typeface="Gill Sans" charset="0"/>
                  <a:cs typeface="Gill Sans" charset="0"/>
                </a:rPr>
                <a:t>Kafka</a:t>
              </a:r>
              <a:endParaRPr kumimoji="0" lang="en-US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13" name="Rounded Rectangle 12"/>
            <p:cNvSpPr/>
            <p:nvPr/>
          </p:nvSpPr>
          <p:spPr bwMode="auto">
            <a:xfrm>
              <a:off x="3066995" y="1947295"/>
              <a:ext cx="1445229" cy="753376"/>
            </a:xfrm>
            <a:prstGeom prst="round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tIns="0" bIns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Gill Sans" charset="0"/>
                  <a:ea typeface="Gill Sans" charset="0"/>
                  <a:cs typeface="Gill Sans" charset="0"/>
                </a:rPr>
                <a:t>Online</a:t>
              </a:r>
              <a:br>
                <a: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Gill Sans" charset="0"/>
                  <a:ea typeface="Gill Sans" charset="0"/>
                  <a:cs typeface="Gill Sans" charset="0"/>
                </a:rPr>
              </a:b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Gill Sans" charset="0"/>
                  <a:ea typeface="Gill Sans" charset="0"/>
                  <a:cs typeface="Gill Sans" charset="0"/>
                </a:rPr>
                <a:t>processing</a:t>
              </a:r>
            </a:p>
          </p:txBody>
        </p:sp>
        <p:cxnSp>
          <p:nvCxnSpPr>
            <p:cNvPr id="37" name="Straight Arrow Connector 36"/>
            <p:cNvCxnSpPr>
              <a:cxnSpLocks noChangeShapeType="1"/>
              <a:stCxn id="13" idx="3"/>
              <a:endCxn id="5" idx="1"/>
            </p:cNvCxnSpPr>
            <p:nvPr/>
          </p:nvCxnSpPr>
          <p:spPr bwMode="auto">
            <a:xfrm>
              <a:off x="4512224" y="2323983"/>
              <a:ext cx="535688" cy="1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60" name="Straight Arrow Connector 59"/>
            <p:cNvCxnSpPr>
              <a:cxnSpLocks noChangeShapeType="1"/>
              <a:stCxn id="10" idx="3"/>
              <a:endCxn id="13" idx="1"/>
            </p:cNvCxnSpPr>
            <p:nvPr/>
          </p:nvCxnSpPr>
          <p:spPr bwMode="auto">
            <a:xfrm>
              <a:off x="2487386" y="2323983"/>
              <a:ext cx="579609" cy="0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grpSp>
        <p:nvGrpSpPr>
          <p:cNvPr id="67" name="Group 66"/>
          <p:cNvGrpSpPr/>
          <p:nvPr/>
        </p:nvGrpSpPr>
        <p:grpSpPr>
          <a:xfrm>
            <a:off x="1507486" y="3952224"/>
            <a:ext cx="4967033" cy="753377"/>
            <a:chOff x="1507486" y="3952224"/>
            <a:chExt cx="4967033" cy="753377"/>
          </a:xfrm>
        </p:grpSpPr>
        <p:sp>
          <p:nvSpPr>
            <p:cNvPr id="63" name="Rectangle 62"/>
            <p:cNvSpPr/>
            <p:nvPr/>
          </p:nvSpPr>
          <p:spPr bwMode="auto">
            <a:xfrm>
              <a:off x="5047912" y="3952224"/>
              <a:ext cx="1426607" cy="753377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tIns="0" bIns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Gill Sans" charset="0"/>
                  <a:ea typeface="Gill Sans" charset="0"/>
                  <a:cs typeface="Gill Sans" charset="0"/>
                </a:rPr>
                <a:t>Batch</a:t>
              </a:r>
              <a:br>
                <a: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Gill Sans" charset="0"/>
                  <a:ea typeface="Gill Sans" charset="0"/>
                  <a:cs typeface="Gill Sans" charset="0"/>
                </a:rPr>
              </a:b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Gill Sans" charset="0"/>
                  <a:ea typeface="Gill Sans" charset="0"/>
                  <a:cs typeface="Gill Sans" charset="0"/>
                </a:rPr>
                <a:t>results</a:t>
              </a:r>
            </a:p>
          </p:txBody>
        </p:sp>
        <p:sp>
          <p:nvSpPr>
            <p:cNvPr id="56" name="Rectangle 55"/>
            <p:cNvSpPr/>
            <p:nvPr/>
          </p:nvSpPr>
          <p:spPr bwMode="auto">
            <a:xfrm>
              <a:off x="1507486" y="3952225"/>
              <a:ext cx="979899" cy="753376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tIns="0" bIns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b="0" kern="0" dirty="0">
                  <a:solidFill>
                    <a:schemeClr val="bg1"/>
                  </a:solidFill>
                  <a:latin typeface="Gill Sans" charset="0"/>
                  <a:ea typeface="Gill Sans" charset="0"/>
                  <a:cs typeface="Gill Sans" charset="0"/>
                </a:rPr>
                <a:t>HDFS</a:t>
              </a:r>
              <a:endParaRPr kumimoji="0" lang="en-US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59" name="Rounded Rectangle 58"/>
            <p:cNvSpPr/>
            <p:nvPr/>
          </p:nvSpPr>
          <p:spPr bwMode="auto">
            <a:xfrm>
              <a:off x="3066994" y="3952225"/>
              <a:ext cx="1445229" cy="753376"/>
            </a:xfrm>
            <a:prstGeom prst="round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tIns="0" bIns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Gill Sans" charset="0"/>
                  <a:ea typeface="Gill Sans" charset="0"/>
                  <a:cs typeface="Gill Sans" charset="0"/>
                </a:rPr>
                <a:t>Batch</a:t>
              </a:r>
              <a:br>
                <a: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Gill Sans" charset="0"/>
                  <a:ea typeface="Gill Sans" charset="0"/>
                  <a:cs typeface="Gill Sans" charset="0"/>
                </a:rPr>
              </a:b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Gill Sans" charset="0"/>
                  <a:ea typeface="Gill Sans" charset="0"/>
                  <a:cs typeface="Gill Sans" charset="0"/>
                </a:rPr>
                <a:t>processing</a:t>
              </a:r>
            </a:p>
          </p:txBody>
        </p:sp>
        <p:cxnSp>
          <p:nvCxnSpPr>
            <p:cNvPr id="61" name="Straight Arrow Connector 60"/>
            <p:cNvCxnSpPr>
              <a:cxnSpLocks noChangeShapeType="1"/>
              <a:stCxn id="56" idx="3"/>
              <a:endCxn id="59" idx="1"/>
            </p:cNvCxnSpPr>
            <p:nvPr/>
          </p:nvCxnSpPr>
          <p:spPr bwMode="auto">
            <a:xfrm>
              <a:off x="2487385" y="4328913"/>
              <a:ext cx="579609" cy="0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62" name="Straight Arrow Connector 61"/>
            <p:cNvCxnSpPr>
              <a:cxnSpLocks noChangeShapeType="1"/>
              <a:stCxn id="59" idx="3"/>
              <a:endCxn id="63" idx="1"/>
            </p:cNvCxnSpPr>
            <p:nvPr/>
          </p:nvCxnSpPr>
          <p:spPr bwMode="auto">
            <a:xfrm>
              <a:off x="4512223" y="4328913"/>
              <a:ext cx="535689" cy="0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sp>
        <p:nvSpPr>
          <p:cNvPr id="23" name="Rounded Rectangle 22"/>
          <p:cNvSpPr/>
          <p:nvPr/>
        </p:nvSpPr>
        <p:spPr bwMode="auto">
          <a:xfrm>
            <a:off x="3066995" y="2856737"/>
            <a:ext cx="1445229" cy="939421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rPr>
              <a:t>Summingbird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ill Sans" charset="0"/>
              <a:ea typeface="Gill Sans" charset="0"/>
              <a:cs typeface="Gill Sans" charset="0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kern="0" dirty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program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24" name="Down Arrow 23"/>
          <p:cNvSpPr/>
          <p:nvPr/>
        </p:nvSpPr>
        <p:spPr>
          <a:xfrm flipV="1">
            <a:off x="3610848" y="2615790"/>
            <a:ext cx="357523" cy="394540"/>
          </a:xfrm>
          <a:prstGeom prst="downArrow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25" name="Down Arrow 24"/>
          <p:cNvSpPr/>
          <p:nvPr/>
        </p:nvSpPr>
        <p:spPr>
          <a:xfrm rot="10800000" flipV="1">
            <a:off x="3610848" y="3657600"/>
            <a:ext cx="357523" cy="394540"/>
          </a:xfrm>
          <a:prstGeom prst="downArrow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 rot="21269050">
            <a:off x="0" y="5423478"/>
            <a:ext cx="9144000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b="0" dirty="0">
                <a:solidFill>
                  <a:srgbClr val="FF0000"/>
                </a:solidFill>
                <a:latin typeface="Gill Sans"/>
                <a:cs typeface="Gill Sans"/>
              </a:rPr>
              <a:t>But this is still too painful...</a:t>
            </a:r>
          </a:p>
        </p:txBody>
      </p:sp>
    </p:spTree>
    <p:extLst>
      <p:ext uri="{BB962C8B-B14F-4D97-AF65-F5344CB8AC3E}">
        <p14:creationId xmlns:p14="http://schemas.microsoft.com/office/powerpoint/2010/main" val="100810322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auto">
          <a:xfrm>
            <a:off x="7955230" y="2553212"/>
            <a:ext cx="655370" cy="156579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tIns="0" bIns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rPr>
              <a:t>client</a:t>
            </a:r>
          </a:p>
        </p:txBody>
      </p:sp>
      <p:cxnSp>
        <p:nvCxnSpPr>
          <p:cNvPr id="40" name="Straight Arrow Connector 39"/>
          <p:cNvCxnSpPr>
            <a:cxnSpLocks noChangeShapeType="1"/>
          </p:cNvCxnSpPr>
          <p:nvPr/>
        </p:nvCxnSpPr>
        <p:spPr bwMode="auto">
          <a:xfrm>
            <a:off x="6563048" y="2553213"/>
            <a:ext cx="1285552" cy="647187"/>
          </a:xfrm>
          <a:prstGeom prst="straightConnector1">
            <a:avLst/>
          </a:prstGeom>
          <a:noFill/>
          <a:ln w="9525">
            <a:solidFill>
              <a:schemeClr val="bg1"/>
            </a:solidFill>
            <a:round/>
            <a:headEnd type="triangle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54" name="TextBox 53"/>
          <p:cNvSpPr txBox="1"/>
          <p:nvPr/>
        </p:nvSpPr>
        <p:spPr>
          <a:xfrm>
            <a:off x="0" y="1153180"/>
            <a:ext cx="914400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0" dirty="0">
                <a:solidFill>
                  <a:schemeClr val="bg1"/>
                </a:solidFill>
                <a:latin typeface="Gill Sans"/>
                <a:cs typeface="Gill Sans"/>
              </a:rPr>
              <a:t>Example: count historical clicks and clicks in real time</a:t>
            </a:r>
          </a:p>
        </p:txBody>
      </p:sp>
      <p:sp>
        <p:nvSpPr>
          <p:cNvPr id="5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Hybrid Online/Batch Processing</a:t>
            </a:r>
          </a:p>
        </p:txBody>
      </p:sp>
      <p:grpSp>
        <p:nvGrpSpPr>
          <p:cNvPr id="68" name="Group 67"/>
          <p:cNvGrpSpPr/>
          <p:nvPr/>
        </p:nvGrpSpPr>
        <p:grpSpPr>
          <a:xfrm>
            <a:off x="1507487" y="1947295"/>
            <a:ext cx="4967032" cy="753377"/>
            <a:chOff x="1507487" y="1947295"/>
            <a:chExt cx="4967032" cy="753377"/>
          </a:xfrm>
        </p:grpSpPr>
        <p:sp>
          <p:nvSpPr>
            <p:cNvPr id="5" name="Rectangle 4"/>
            <p:cNvSpPr/>
            <p:nvPr/>
          </p:nvSpPr>
          <p:spPr bwMode="auto">
            <a:xfrm>
              <a:off x="5047912" y="1947295"/>
              <a:ext cx="1426607" cy="753377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tIns="0" bIns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Gill Sans" charset="0"/>
                  <a:ea typeface="Gill Sans" charset="0"/>
                  <a:cs typeface="Gill Sans" charset="0"/>
                </a:rPr>
                <a:t>Online</a:t>
              </a:r>
              <a:br>
                <a: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Gill Sans" charset="0"/>
                  <a:ea typeface="Gill Sans" charset="0"/>
                  <a:cs typeface="Gill Sans" charset="0"/>
                </a:rPr>
              </a:b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Gill Sans" charset="0"/>
                  <a:ea typeface="Gill Sans" charset="0"/>
                  <a:cs typeface="Gill Sans" charset="0"/>
                </a:rPr>
                <a:t>results</a:t>
              </a:r>
              <a:r>
                <a:rPr lang="en-US" b="0" kern="0" dirty="0">
                  <a:solidFill>
                    <a:schemeClr val="bg1"/>
                  </a:solidFill>
                  <a:latin typeface="Gill Sans" charset="0"/>
                  <a:ea typeface="Gill Sans" charset="0"/>
                  <a:cs typeface="Gill Sans" charset="0"/>
                </a:rPr>
                <a:t> </a:t>
              </a:r>
              <a:endParaRPr kumimoji="0" lang="en-US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10" name="Rectangle 9"/>
            <p:cNvSpPr/>
            <p:nvPr/>
          </p:nvSpPr>
          <p:spPr bwMode="auto">
            <a:xfrm>
              <a:off x="1507487" y="1947295"/>
              <a:ext cx="979899" cy="753376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tIns="0" bIns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b="0" kern="0" dirty="0">
                  <a:solidFill>
                    <a:schemeClr val="bg1"/>
                  </a:solidFill>
                  <a:latin typeface="Gill Sans" charset="0"/>
                  <a:ea typeface="Gill Sans" charset="0"/>
                  <a:cs typeface="Gill Sans" charset="0"/>
                </a:rPr>
                <a:t>Kafka</a:t>
              </a:r>
              <a:endParaRPr kumimoji="0" lang="en-US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13" name="Rounded Rectangle 12"/>
            <p:cNvSpPr/>
            <p:nvPr/>
          </p:nvSpPr>
          <p:spPr bwMode="auto">
            <a:xfrm>
              <a:off x="3066995" y="1947295"/>
              <a:ext cx="1445229" cy="753376"/>
            </a:xfrm>
            <a:prstGeom prst="round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tIns="0" bIns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Gill Sans" charset="0"/>
                  <a:ea typeface="Gill Sans" charset="0"/>
                  <a:cs typeface="Gill Sans" charset="0"/>
                </a:rPr>
                <a:t>Online</a:t>
              </a:r>
              <a:br>
                <a: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Gill Sans" charset="0"/>
                  <a:ea typeface="Gill Sans" charset="0"/>
                  <a:cs typeface="Gill Sans" charset="0"/>
                </a:rPr>
              </a:b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Gill Sans" charset="0"/>
                  <a:ea typeface="Gill Sans" charset="0"/>
                  <a:cs typeface="Gill Sans" charset="0"/>
                </a:rPr>
                <a:t>processing</a:t>
              </a:r>
            </a:p>
          </p:txBody>
        </p:sp>
        <p:cxnSp>
          <p:nvCxnSpPr>
            <p:cNvPr id="37" name="Straight Arrow Connector 36"/>
            <p:cNvCxnSpPr>
              <a:cxnSpLocks noChangeShapeType="1"/>
              <a:stCxn id="13" idx="3"/>
              <a:endCxn id="5" idx="1"/>
            </p:cNvCxnSpPr>
            <p:nvPr/>
          </p:nvCxnSpPr>
          <p:spPr bwMode="auto">
            <a:xfrm>
              <a:off x="4512224" y="2323983"/>
              <a:ext cx="535688" cy="1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60" name="Straight Arrow Connector 59"/>
            <p:cNvCxnSpPr>
              <a:cxnSpLocks noChangeShapeType="1"/>
              <a:stCxn id="10" idx="3"/>
              <a:endCxn id="13" idx="1"/>
            </p:cNvCxnSpPr>
            <p:nvPr/>
          </p:nvCxnSpPr>
          <p:spPr bwMode="auto">
            <a:xfrm>
              <a:off x="2487386" y="2323983"/>
              <a:ext cx="579609" cy="0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sp>
        <p:nvSpPr>
          <p:cNvPr id="28" name="TextBox 27"/>
          <p:cNvSpPr txBox="1"/>
          <p:nvPr/>
        </p:nvSpPr>
        <p:spPr>
          <a:xfrm rot="21269050">
            <a:off x="1387461" y="3601054"/>
            <a:ext cx="5288219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b="0" dirty="0">
                <a:solidFill>
                  <a:srgbClr val="FF0000"/>
                </a:solidFill>
                <a:latin typeface="Gill Sans"/>
                <a:cs typeface="Gill Sans"/>
              </a:rPr>
              <a:t>Wait, but how can this work?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0" y="5201289"/>
            <a:ext cx="914400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0" dirty="0">
                <a:solidFill>
                  <a:schemeClr val="bg1"/>
                </a:solidFill>
                <a:latin typeface="Gill Sans"/>
                <a:cs typeface="Gill Sans"/>
              </a:rPr>
              <a:t>Idea: everything is streaming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0" y="5619690"/>
            <a:ext cx="91440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0" dirty="0">
                <a:solidFill>
                  <a:schemeClr val="bg1"/>
                </a:solidFill>
                <a:latin typeface="Gill Sans"/>
                <a:cs typeface="Gill Sans"/>
              </a:rPr>
              <a:t>Batch processing is just streaming through a historic dataset!</a:t>
            </a:r>
          </a:p>
        </p:txBody>
      </p:sp>
    </p:spTree>
    <p:extLst>
      <p:ext uri="{BB962C8B-B14F-4D97-AF65-F5344CB8AC3E}">
        <p14:creationId xmlns:p14="http://schemas.microsoft.com/office/powerpoint/2010/main" val="24788418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/>
      <p:bldP spid="30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auto">
          <a:xfrm>
            <a:off x="7867464" y="1947295"/>
            <a:ext cx="788906" cy="753376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tIns="0" bIns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rPr>
              <a:t>client</a:t>
            </a:r>
          </a:p>
        </p:txBody>
      </p:sp>
      <p:cxnSp>
        <p:nvCxnSpPr>
          <p:cNvPr id="40" name="Straight Arrow Connector 39"/>
          <p:cNvCxnSpPr>
            <a:cxnSpLocks noChangeShapeType="1"/>
          </p:cNvCxnSpPr>
          <p:nvPr/>
        </p:nvCxnSpPr>
        <p:spPr bwMode="auto">
          <a:xfrm>
            <a:off x="6569583" y="2323982"/>
            <a:ext cx="1202817" cy="0"/>
          </a:xfrm>
          <a:prstGeom prst="straightConnector1">
            <a:avLst/>
          </a:prstGeom>
          <a:noFill/>
          <a:ln w="9525">
            <a:solidFill>
              <a:schemeClr val="bg1"/>
            </a:solidFill>
            <a:round/>
            <a:headEnd type="triangle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5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Everything is Streaming!</a:t>
            </a:r>
          </a:p>
        </p:txBody>
      </p:sp>
      <p:grpSp>
        <p:nvGrpSpPr>
          <p:cNvPr id="68" name="Group 67"/>
          <p:cNvGrpSpPr/>
          <p:nvPr/>
        </p:nvGrpSpPr>
        <p:grpSpPr>
          <a:xfrm>
            <a:off x="1507487" y="1947295"/>
            <a:ext cx="4967032" cy="753377"/>
            <a:chOff x="1507487" y="1947295"/>
            <a:chExt cx="4967032" cy="753377"/>
          </a:xfrm>
        </p:grpSpPr>
        <p:sp>
          <p:nvSpPr>
            <p:cNvPr id="5" name="Rectangle 4"/>
            <p:cNvSpPr/>
            <p:nvPr/>
          </p:nvSpPr>
          <p:spPr bwMode="auto">
            <a:xfrm>
              <a:off x="5047912" y="1947295"/>
              <a:ext cx="1426607" cy="753377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tIns="0" bIns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Gill Sans" charset="0"/>
                  <a:ea typeface="Gill Sans" charset="0"/>
                  <a:cs typeface="Gill Sans" charset="0"/>
                </a:rPr>
                <a:t>Results</a:t>
              </a:r>
            </a:p>
          </p:txBody>
        </p:sp>
        <p:sp>
          <p:nvSpPr>
            <p:cNvPr id="10" name="Rectangle 9"/>
            <p:cNvSpPr/>
            <p:nvPr/>
          </p:nvSpPr>
          <p:spPr bwMode="auto">
            <a:xfrm>
              <a:off x="1507487" y="1947295"/>
              <a:ext cx="979899" cy="753376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tIns="0" bIns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b="0" kern="0" dirty="0">
                  <a:solidFill>
                    <a:schemeClr val="bg1"/>
                  </a:solidFill>
                  <a:latin typeface="Gill Sans" charset="0"/>
                  <a:ea typeface="Gill Sans" charset="0"/>
                  <a:cs typeface="Gill Sans" charset="0"/>
                </a:rPr>
                <a:t>Kafka</a:t>
              </a:r>
              <a:endParaRPr kumimoji="0" lang="en-US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13" name="Rounded Rectangle 12"/>
            <p:cNvSpPr/>
            <p:nvPr/>
          </p:nvSpPr>
          <p:spPr bwMode="auto">
            <a:xfrm>
              <a:off x="3066995" y="1947295"/>
              <a:ext cx="1445229" cy="753376"/>
            </a:xfrm>
            <a:prstGeom prst="round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tIns="0" bIns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Gill Sans" charset="0"/>
                  <a:ea typeface="Gill Sans" charset="0"/>
                  <a:cs typeface="Gill Sans" charset="0"/>
                </a:rPr>
                <a:t>Kafka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b="0" kern="0" dirty="0">
                  <a:solidFill>
                    <a:schemeClr val="bg1"/>
                  </a:solidFill>
                  <a:latin typeface="Gill Sans" charset="0"/>
                  <a:ea typeface="Gill Sans" charset="0"/>
                  <a:cs typeface="Gill Sans" charset="0"/>
                </a:rPr>
                <a:t>Streams</a:t>
              </a:r>
              <a:endParaRPr kumimoji="0" lang="en-US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endParaRPr>
            </a:p>
          </p:txBody>
        </p:sp>
        <p:cxnSp>
          <p:nvCxnSpPr>
            <p:cNvPr id="37" name="Straight Arrow Connector 36"/>
            <p:cNvCxnSpPr>
              <a:cxnSpLocks noChangeShapeType="1"/>
              <a:stCxn id="13" idx="3"/>
              <a:endCxn id="5" idx="1"/>
            </p:cNvCxnSpPr>
            <p:nvPr/>
          </p:nvCxnSpPr>
          <p:spPr bwMode="auto">
            <a:xfrm>
              <a:off x="4512224" y="2323983"/>
              <a:ext cx="535688" cy="1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60" name="Straight Arrow Connector 59"/>
            <p:cNvCxnSpPr>
              <a:cxnSpLocks noChangeShapeType="1"/>
              <a:stCxn id="10" idx="3"/>
              <a:endCxn id="13" idx="1"/>
            </p:cNvCxnSpPr>
            <p:nvPr/>
          </p:nvCxnSpPr>
          <p:spPr bwMode="auto">
            <a:xfrm>
              <a:off x="2487386" y="2323983"/>
              <a:ext cx="579609" cy="0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sp>
        <p:nvSpPr>
          <p:cNvPr id="16" name="TextBox 15"/>
          <p:cNvSpPr txBox="1"/>
          <p:nvPr/>
        </p:nvSpPr>
        <p:spPr>
          <a:xfrm>
            <a:off x="533400" y="3736300"/>
            <a:ext cx="8305800" cy="289310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0" dirty="0" err="1">
                <a:solidFill>
                  <a:srgbClr val="000000"/>
                </a:solidFill>
                <a:latin typeface="Andale Mono"/>
                <a:cs typeface="Andale Mono"/>
              </a:rPr>
              <a:t>StreamsBuilder</a:t>
            </a:r>
            <a:r>
              <a:rPr lang="en-US" sz="1400" b="0" dirty="0">
                <a:solidFill>
                  <a:srgbClr val="000000"/>
                </a:solidFill>
                <a:latin typeface="Andale Mono"/>
                <a:cs typeface="Andale Mono"/>
              </a:rPr>
              <a:t> builder = new </a:t>
            </a:r>
            <a:r>
              <a:rPr lang="en-US" sz="1400" b="0" dirty="0" err="1">
                <a:solidFill>
                  <a:srgbClr val="000000"/>
                </a:solidFill>
                <a:latin typeface="Andale Mono"/>
                <a:cs typeface="Andale Mono"/>
              </a:rPr>
              <a:t>StreamsBuilder</a:t>
            </a:r>
            <a:r>
              <a:rPr lang="en-US" sz="1400" b="0" dirty="0">
                <a:solidFill>
                  <a:srgbClr val="000000"/>
                </a:solidFill>
                <a:latin typeface="Andale Mono"/>
                <a:cs typeface="Andale Mono"/>
              </a:rPr>
              <a:t>();</a:t>
            </a:r>
          </a:p>
          <a:p>
            <a:r>
              <a:rPr lang="en-US" sz="1400" b="0" dirty="0" err="1">
                <a:solidFill>
                  <a:srgbClr val="000000"/>
                </a:solidFill>
                <a:latin typeface="Andale Mono"/>
                <a:cs typeface="Andale Mono"/>
              </a:rPr>
              <a:t>KStream</a:t>
            </a:r>
            <a:r>
              <a:rPr lang="en-US" sz="1400" b="0" dirty="0">
                <a:solidFill>
                  <a:srgbClr val="000000"/>
                </a:solidFill>
                <a:latin typeface="Andale Mono"/>
                <a:cs typeface="Andale Mono"/>
              </a:rPr>
              <a:t>&lt;String, String&gt; </a:t>
            </a:r>
            <a:r>
              <a:rPr lang="en-US" sz="1400" b="0" dirty="0" err="1">
                <a:solidFill>
                  <a:srgbClr val="000000"/>
                </a:solidFill>
                <a:latin typeface="Andale Mono"/>
                <a:cs typeface="Andale Mono"/>
              </a:rPr>
              <a:t>textLines</a:t>
            </a:r>
            <a:r>
              <a:rPr lang="en-US" sz="1400" b="0" dirty="0">
                <a:solidFill>
                  <a:srgbClr val="000000"/>
                </a:solidFill>
                <a:latin typeface="Andale Mono"/>
                <a:cs typeface="Andale Mono"/>
              </a:rPr>
              <a:t> = </a:t>
            </a:r>
            <a:r>
              <a:rPr lang="en-US" sz="1400" b="0" dirty="0" err="1">
                <a:solidFill>
                  <a:srgbClr val="000000"/>
                </a:solidFill>
                <a:latin typeface="Andale Mono"/>
                <a:cs typeface="Andale Mono"/>
              </a:rPr>
              <a:t>builder.stream</a:t>
            </a:r>
            <a:r>
              <a:rPr lang="en-US" sz="1400" b="0" dirty="0">
                <a:solidFill>
                  <a:srgbClr val="000000"/>
                </a:solidFill>
                <a:latin typeface="Andale Mono"/>
                <a:cs typeface="Andale Mono"/>
              </a:rPr>
              <a:t>("</a:t>
            </a:r>
            <a:r>
              <a:rPr lang="en-US" sz="1400" b="0" dirty="0" err="1">
                <a:solidFill>
                  <a:srgbClr val="000000"/>
                </a:solidFill>
                <a:latin typeface="Andale Mono"/>
                <a:cs typeface="Andale Mono"/>
              </a:rPr>
              <a:t>TextLinesTopic</a:t>
            </a:r>
            <a:r>
              <a:rPr lang="en-US" sz="1400" b="0" dirty="0">
                <a:solidFill>
                  <a:srgbClr val="000000"/>
                </a:solidFill>
                <a:latin typeface="Andale Mono"/>
                <a:cs typeface="Andale Mono"/>
              </a:rPr>
              <a:t>");</a:t>
            </a:r>
          </a:p>
          <a:p>
            <a:r>
              <a:rPr lang="en-US" sz="1400" b="0" dirty="0" err="1">
                <a:solidFill>
                  <a:srgbClr val="000000"/>
                </a:solidFill>
                <a:latin typeface="Andale Mono"/>
                <a:cs typeface="Andale Mono"/>
              </a:rPr>
              <a:t>KTable</a:t>
            </a:r>
            <a:r>
              <a:rPr lang="en-US" sz="1400" b="0" dirty="0">
                <a:solidFill>
                  <a:srgbClr val="000000"/>
                </a:solidFill>
                <a:latin typeface="Andale Mono"/>
                <a:cs typeface="Andale Mono"/>
              </a:rPr>
              <a:t>&lt;String, Long&gt; </a:t>
            </a:r>
            <a:r>
              <a:rPr lang="en-US" sz="1400" b="0" dirty="0" err="1">
                <a:solidFill>
                  <a:srgbClr val="000000"/>
                </a:solidFill>
                <a:latin typeface="Andale Mono"/>
                <a:cs typeface="Andale Mono"/>
              </a:rPr>
              <a:t>wordCounts</a:t>
            </a:r>
            <a:r>
              <a:rPr lang="en-US" sz="1400" b="0" dirty="0">
                <a:solidFill>
                  <a:srgbClr val="000000"/>
                </a:solidFill>
                <a:latin typeface="Andale Mono"/>
                <a:cs typeface="Andale Mono"/>
              </a:rPr>
              <a:t> = </a:t>
            </a:r>
            <a:r>
              <a:rPr lang="en-US" sz="1400" b="0" dirty="0" err="1">
                <a:solidFill>
                  <a:srgbClr val="000000"/>
                </a:solidFill>
                <a:latin typeface="Andale Mono"/>
                <a:cs typeface="Andale Mono"/>
              </a:rPr>
              <a:t>textLines</a:t>
            </a:r>
            <a:endParaRPr lang="en-US" sz="1400" b="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en-US" sz="1400" b="0" dirty="0">
                <a:solidFill>
                  <a:srgbClr val="000000"/>
                </a:solidFill>
                <a:latin typeface="Andale Mono"/>
                <a:cs typeface="Andale Mono"/>
              </a:rPr>
              <a:t>    .</a:t>
            </a:r>
            <a:r>
              <a:rPr lang="en-US" sz="1400" b="0" dirty="0" err="1">
                <a:solidFill>
                  <a:srgbClr val="000000"/>
                </a:solidFill>
                <a:latin typeface="Andale Mono"/>
                <a:cs typeface="Andale Mono"/>
              </a:rPr>
              <a:t>flatMapValues</a:t>
            </a:r>
            <a:r>
              <a:rPr lang="en-US" sz="1400" b="0" dirty="0">
                <a:solidFill>
                  <a:srgbClr val="000000"/>
                </a:solidFill>
                <a:latin typeface="Andale Mono"/>
                <a:cs typeface="Andale Mono"/>
              </a:rPr>
              <a:t>(</a:t>
            </a:r>
            <a:r>
              <a:rPr lang="en-US" sz="1400" b="0" dirty="0" err="1">
                <a:solidFill>
                  <a:srgbClr val="000000"/>
                </a:solidFill>
                <a:latin typeface="Andale Mono"/>
                <a:cs typeface="Andale Mono"/>
              </a:rPr>
              <a:t>textLine</a:t>
            </a:r>
            <a:r>
              <a:rPr lang="en-US" sz="1400" b="0" dirty="0">
                <a:solidFill>
                  <a:srgbClr val="000000"/>
                </a:solidFill>
                <a:latin typeface="Andale Mono"/>
                <a:cs typeface="Andale Mono"/>
              </a:rPr>
              <a:t> -&gt;     </a:t>
            </a:r>
          </a:p>
          <a:p>
            <a:r>
              <a:rPr lang="en-US" sz="1400" b="0" dirty="0">
                <a:solidFill>
                  <a:srgbClr val="000000"/>
                </a:solidFill>
                <a:latin typeface="Andale Mono"/>
                <a:cs typeface="Andale Mono"/>
              </a:rPr>
              <a:t>        </a:t>
            </a:r>
            <a:r>
              <a:rPr lang="en-US" sz="1400" b="0" dirty="0" err="1">
                <a:solidFill>
                  <a:srgbClr val="000000"/>
                </a:solidFill>
                <a:latin typeface="Andale Mono"/>
                <a:cs typeface="Andale Mono"/>
              </a:rPr>
              <a:t>Arrays.asList</a:t>
            </a:r>
            <a:r>
              <a:rPr lang="en-US" sz="1400" b="0" dirty="0">
                <a:solidFill>
                  <a:srgbClr val="000000"/>
                </a:solidFill>
                <a:latin typeface="Andale Mono"/>
                <a:cs typeface="Andale Mono"/>
              </a:rPr>
              <a:t>(</a:t>
            </a:r>
            <a:r>
              <a:rPr lang="en-US" sz="1400" b="0" dirty="0" err="1">
                <a:solidFill>
                  <a:srgbClr val="000000"/>
                </a:solidFill>
                <a:latin typeface="Andale Mono"/>
                <a:cs typeface="Andale Mono"/>
              </a:rPr>
              <a:t>textLine.toLowerCase</a:t>
            </a:r>
            <a:r>
              <a:rPr lang="en-US" sz="1400" b="0" dirty="0">
                <a:solidFill>
                  <a:srgbClr val="000000"/>
                </a:solidFill>
                <a:latin typeface="Andale Mono"/>
                <a:cs typeface="Andale Mono"/>
              </a:rPr>
              <a:t>().split("\\W+")))</a:t>
            </a:r>
          </a:p>
          <a:p>
            <a:r>
              <a:rPr lang="en-US" sz="1400" b="0" dirty="0">
                <a:solidFill>
                  <a:srgbClr val="000000"/>
                </a:solidFill>
                <a:latin typeface="Andale Mono"/>
                <a:cs typeface="Andale Mono"/>
              </a:rPr>
              <a:t>    .</a:t>
            </a:r>
            <a:r>
              <a:rPr lang="en-US" sz="1400" b="0" dirty="0" err="1">
                <a:solidFill>
                  <a:srgbClr val="000000"/>
                </a:solidFill>
                <a:latin typeface="Andale Mono"/>
                <a:cs typeface="Andale Mono"/>
              </a:rPr>
              <a:t>groupBy</a:t>
            </a:r>
            <a:r>
              <a:rPr lang="en-US" sz="1400" b="0" dirty="0">
                <a:solidFill>
                  <a:srgbClr val="000000"/>
                </a:solidFill>
                <a:latin typeface="Andale Mono"/>
                <a:cs typeface="Andale Mono"/>
              </a:rPr>
              <a:t>((key, word) -&gt; word)</a:t>
            </a:r>
          </a:p>
          <a:p>
            <a:r>
              <a:rPr lang="en-US" sz="1400" b="0" dirty="0">
                <a:solidFill>
                  <a:srgbClr val="000000"/>
                </a:solidFill>
                <a:latin typeface="Andale Mono"/>
                <a:cs typeface="Andale Mono"/>
              </a:rPr>
              <a:t>    .count(Materialized.&lt;String, Long,</a:t>
            </a:r>
          </a:p>
          <a:p>
            <a:r>
              <a:rPr lang="en-US" sz="1400" b="0" dirty="0">
                <a:solidFill>
                  <a:srgbClr val="000000"/>
                </a:solidFill>
                <a:latin typeface="Andale Mono"/>
                <a:cs typeface="Andale Mono"/>
              </a:rPr>
              <a:t>        </a:t>
            </a:r>
            <a:r>
              <a:rPr lang="en-US" sz="1400" b="0" dirty="0" err="1">
                <a:solidFill>
                  <a:srgbClr val="000000"/>
                </a:solidFill>
                <a:latin typeface="Andale Mono"/>
                <a:cs typeface="Andale Mono"/>
              </a:rPr>
              <a:t>KeyValueStore</a:t>
            </a:r>
            <a:r>
              <a:rPr lang="en-US" sz="1400" b="0" dirty="0">
                <a:solidFill>
                  <a:srgbClr val="000000"/>
                </a:solidFill>
                <a:latin typeface="Andale Mono"/>
                <a:cs typeface="Andale Mono"/>
              </a:rPr>
              <a:t>&lt;Bytes, byte[]&gt;&gt;as("counts-store"));</a:t>
            </a:r>
          </a:p>
          <a:p>
            <a:r>
              <a:rPr lang="en-US" sz="1400" b="0" dirty="0" err="1">
                <a:solidFill>
                  <a:srgbClr val="000000"/>
                </a:solidFill>
                <a:latin typeface="Andale Mono"/>
                <a:cs typeface="Andale Mono"/>
              </a:rPr>
              <a:t>wordCounts.toStream</a:t>
            </a:r>
            <a:r>
              <a:rPr lang="en-US" sz="1400" b="0" dirty="0">
                <a:solidFill>
                  <a:srgbClr val="000000"/>
                </a:solidFill>
                <a:latin typeface="Andale Mono"/>
                <a:cs typeface="Andale Mono"/>
              </a:rPr>
              <a:t>().to("</a:t>
            </a:r>
            <a:r>
              <a:rPr lang="en-US" sz="1400" b="0" dirty="0" err="1">
                <a:solidFill>
                  <a:srgbClr val="000000"/>
                </a:solidFill>
                <a:latin typeface="Andale Mono"/>
                <a:cs typeface="Andale Mono"/>
              </a:rPr>
              <a:t>WordsWithCountsTopic</a:t>
            </a:r>
            <a:r>
              <a:rPr lang="en-US" sz="1400" b="0" dirty="0">
                <a:solidFill>
                  <a:srgbClr val="000000"/>
                </a:solidFill>
                <a:latin typeface="Andale Mono"/>
                <a:cs typeface="Andale Mono"/>
              </a:rPr>
              <a:t>",    </a:t>
            </a:r>
          </a:p>
          <a:p>
            <a:r>
              <a:rPr lang="en-US" sz="1400" b="0" dirty="0">
                <a:solidFill>
                  <a:srgbClr val="000000"/>
                </a:solidFill>
                <a:latin typeface="Andale Mono"/>
                <a:cs typeface="Andale Mono"/>
              </a:rPr>
              <a:t>    </a:t>
            </a:r>
            <a:r>
              <a:rPr lang="en-US" sz="1400" b="0" dirty="0" err="1">
                <a:solidFill>
                  <a:srgbClr val="000000"/>
                </a:solidFill>
                <a:latin typeface="Andale Mono"/>
                <a:cs typeface="Andale Mono"/>
              </a:rPr>
              <a:t>Produced.with</a:t>
            </a:r>
            <a:r>
              <a:rPr lang="en-US" sz="1400" b="0" dirty="0">
                <a:solidFill>
                  <a:srgbClr val="000000"/>
                </a:solidFill>
                <a:latin typeface="Andale Mono"/>
                <a:cs typeface="Andale Mono"/>
              </a:rPr>
              <a:t>(</a:t>
            </a:r>
            <a:r>
              <a:rPr lang="en-US" sz="1400" b="0" dirty="0" err="1">
                <a:solidFill>
                  <a:srgbClr val="000000"/>
                </a:solidFill>
                <a:latin typeface="Andale Mono"/>
                <a:cs typeface="Andale Mono"/>
              </a:rPr>
              <a:t>Serdes.String</a:t>
            </a:r>
            <a:r>
              <a:rPr lang="en-US" sz="1400" b="0" dirty="0">
                <a:solidFill>
                  <a:srgbClr val="000000"/>
                </a:solidFill>
                <a:latin typeface="Andale Mono"/>
                <a:cs typeface="Andale Mono"/>
              </a:rPr>
              <a:t>(), </a:t>
            </a:r>
            <a:r>
              <a:rPr lang="en-US" sz="1400" b="0" dirty="0" err="1">
                <a:solidFill>
                  <a:srgbClr val="000000"/>
                </a:solidFill>
                <a:latin typeface="Andale Mono"/>
                <a:cs typeface="Andale Mono"/>
              </a:rPr>
              <a:t>Serdes.Long</a:t>
            </a:r>
            <a:r>
              <a:rPr lang="en-US" sz="1400" b="0" dirty="0">
                <a:solidFill>
                  <a:srgbClr val="000000"/>
                </a:solidFill>
                <a:latin typeface="Andale Mono"/>
                <a:cs typeface="Andale Mono"/>
              </a:rPr>
              <a:t>()));</a:t>
            </a:r>
          </a:p>
          <a:p>
            <a:r>
              <a:rPr lang="en-US" sz="1400" b="0" dirty="0">
                <a:solidFill>
                  <a:srgbClr val="000000"/>
                </a:solidFill>
                <a:latin typeface="Andale Mono"/>
                <a:cs typeface="Andale Mono"/>
              </a:rPr>
              <a:t> </a:t>
            </a:r>
          </a:p>
          <a:p>
            <a:r>
              <a:rPr lang="en-US" sz="1400" b="0" dirty="0" err="1">
                <a:solidFill>
                  <a:srgbClr val="000000"/>
                </a:solidFill>
                <a:latin typeface="Andale Mono"/>
                <a:cs typeface="Andale Mono"/>
              </a:rPr>
              <a:t>KafkaStreams</a:t>
            </a:r>
            <a:r>
              <a:rPr lang="en-US" sz="1400" b="0" dirty="0">
                <a:solidFill>
                  <a:srgbClr val="000000"/>
                </a:solidFill>
                <a:latin typeface="Andale Mono"/>
                <a:cs typeface="Andale Mono"/>
              </a:rPr>
              <a:t> streams = new </a:t>
            </a:r>
            <a:r>
              <a:rPr lang="en-US" sz="1400" b="0" dirty="0" err="1">
                <a:solidFill>
                  <a:srgbClr val="000000"/>
                </a:solidFill>
                <a:latin typeface="Andale Mono"/>
                <a:cs typeface="Andale Mono"/>
              </a:rPr>
              <a:t>KafkaStreams</a:t>
            </a:r>
            <a:r>
              <a:rPr lang="en-US" sz="1400" b="0" dirty="0">
                <a:solidFill>
                  <a:srgbClr val="000000"/>
                </a:solidFill>
                <a:latin typeface="Andale Mono"/>
                <a:cs typeface="Andale Mono"/>
              </a:rPr>
              <a:t>(</a:t>
            </a:r>
            <a:r>
              <a:rPr lang="en-US" sz="1400" b="0" dirty="0" err="1">
                <a:solidFill>
                  <a:srgbClr val="000000"/>
                </a:solidFill>
                <a:latin typeface="Andale Mono"/>
                <a:cs typeface="Andale Mono"/>
              </a:rPr>
              <a:t>builder.build</a:t>
            </a:r>
            <a:r>
              <a:rPr lang="en-US" sz="1400" b="0" dirty="0">
                <a:solidFill>
                  <a:srgbClr val="000000"/>
                </a:solidFill>
                <a:latin typeface="Andale Mono"/>
                <a:cs typeface="Andale Mono"/>
              </a:rPr>
              <a:t>(), </a:t>
            </a:r>
            <a:r>
              <a:rPr lang="en-US" sz="1400" b="0" dirty="0" err="1">
                <a:solidFill>
                  <a:srgbClr val="000000"/>
                </a:solidFill>
                <a:latin typeface="Andale Mono"/>
                <a:cs typeface="Andale Mono"/>
              </a:rPr>
              <a:t>config</a:t>
            </a:r>
            <a:r>
              <a:rPr lang="en-US" sz="1400" b="0" dirty="0">
                <a:solidFill>
                  <a:srgbClr val="000000"/>
                </a:solidFill>
                <a:latin typeface="Andale Mono"/>
                <a:cs typeface="Andale Mono"/>
              </a:rPr>
              <a:t>);</a:t>
            </a:r>
          </a:p>
          <a:p>
            <a:r>
              <a:rPr lang="en-US" sz="1400" b="0" dirty="0" err="1">
                <a:solidFill>
                  <a:srgbClr val="000000"/>
                </a:solidFill>
                <a:latin typeface="Andale Mono"/>
                <a:cs typeface="Andale Mono"/>
              </a:rPr>
              <a:t>streams.start</a:t>
            </a:r>
            <a:r>
              <a:rPr lang="en-US" sz="1400" b="0" dirty="0">
                <a:solidFill>
                  <a:srgbClr val="000000"/>
                </a:solidFill>
                <a:latin typeface="Andale Mono"/>
                <a:cs typeface="Andale Mono"/>
              </a:rPr>
              <a:t>();</a:t>
            </a:r>
          </a:p>
        </p:txBody>
      </p:sp>
      <p:sp>
        <p:nvSpPr>
          <p:cNvPr id="17" name="Left Arrow 16"/>
          <p:cNvSpPr/>
          <p:nvPr/>
        </p:nvSpPr>
        <p:spPr bwMode="auto">
          <a:xfrm rot="2568557">
            <a:off x="4175928" y="2573677"/>
            <a:ext cx="1066800" cy="685800"/>
          </a:xfrm>
          <a:prstGeom prst="lef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 rot="21359004">
            <a:off x="4888847" y="3078951"/>
            <a:ext cx="33564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rgbClr val="FF0000"/>
                </a:solidFill>
                <a:latin typeface="Gill Sans"/>
                <a:cs typeface="Gill Sans"/>
              </a:rPr>
              <a:t>Cut out the middleman!</a:t>
            </a:r>
          </a:p>
        </p:txBody>
      </p:sp>
    </p:spTree>
    <p:extLst>
      <p:ext uri="{BB962C8B-B14F-4D97-AF65-F5344CB8AC3E}">
        <p14:creationId xmlns:p14="http://schemas.microsoft.com/office/powerpoint/2010/main" val="170772126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 animBg="1"/>
      <p:bldP spid="18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0" y="457200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(I hate this too.)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0" y="144780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l-GR" sz="24800" b="0" kern="0" dirty="0">
                <a:solidFill>
                  <a:srgbClr val="000000"/>
                </a:solidFill>
                <a:latin typeface="Gill Sans"/>
                <a:cs typeface="Gill Sans"/>
              </a:rPr>
              <a:t>κ</a:t>
            </a:r>
            <a:endParaRPr lang="en-US" sz="248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7443601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6900"/>
            <a:ext cx="9144000" cy="5659473"/>
          </a:xfrm>
          <a:prstGeom prst="rect">
            <a:avLst/>
          </a:prstGeom>
        </p:spPr>
      </p:pic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0" y="6611938"/>
            <a:ext cx="40386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 Spark Structured Streaming Documentation</a:t>
            </a:r>
          </a:p>
        </p:txBody>
      </p:sp>
    </p:spTree>
    <p:extLst>
      <p:ext uri="{BB962C8B-B14F-4D97-AF65-F5344CB8AC3E}">
        <p14:creationId xmlns:p14="http://schemas.microsoft.com/office/powerpoint/2010/main" val="1090866851"/>
      </p:ext>
    </p:extLst>
  </p:cSld>
  <p:clrMapOvr>
    <a:masterClrMapping/>
  </p:clrMapOvr>
  <p:transition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The Vision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561" y="1524000"/>
            <a:ext cx="7709839" cy="4495800"/>
          </a:xfrm>
          <a:prstGeom prst="rect">
            <a:avLst/>
          </a:prstGeom>
        </p:spPr>
      </p:pic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0" y="6611938"/>
            <a:ext cx="83820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 https://</a:t>
            </a:r>
            <a:r>
              <a:rPr lang="en-US" sz="1000" b="0" dirty="0" err="1">
                <a:solidFill>
                  <a:schemeClr val="bg1"/>
                </a:solidFill>
              </a:rPr>
              <a:t>cloudplatform.googleblog.com</a:t>
            </a:r>
            <a:r>
              <a:rPr lang="en-US" sz="1000" b="0" dirty="0">
                <a:solidFill>
                  <a:schemeClr val="bg1"/>
                </a:solidFill>
              </a:rPr>
              <a:t>/2016/01/Dataflow-and-open-source-proposal-to-join-the-Apache-Incubator.html</a:t>
            </a:r>
          </a:p>
        </p:txBody>
      </p:sp>
    </p:spTree>
    <p:extLst>
      <p:ext uri="{BB962C8B-B14F-4D97-AF65-F5344CB8AC3E}">
        <p14:creationId xmlns:p14="http://schemas.microsoft.com/office/powerpoint/2010/main" val="81694442"/>
      </p:ext>
    </p:extLst>
  </p:cSld>
  <p:clrMapOvr>
    <a:masterClrMapping/>
  </p:clrMapOvr>
  <p:transition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Processing Bounded Datasets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1828800"/>
            <a:ext cx="8305800" cy="452431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Pipeline p =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Pipeline.create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(options);</a:t>
            </a:r>
          </a:p>
          <a:p>
            <a:endParaRPr lang="en-US" b="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en-US" b="0" dirty="0" err="1">
                <a:solidFill>
                  <a:schemeClr val="bg1">
                    <a:lumMod val="50000"/>
                    <a:lumOff val="50000"/>
                  </a:schemeClr>
                </a:solidFill>
                <a:latin typeface="Andale Mono"/>
                <a:cs typeface="Andale Mono"/>
              </a:rPr>
              <a:t>p.apply</a:t>
            </a:r>
            <a:r>
              <a:rPr lang="en-US" b="0" dirty="0">
                <a:solidFill>
                  <a:schemeClr val="bg1">
                    <a:lumMod val="50000"/>
                    <a:lumOff val="50000"/>
                  </a:schemeClr>
                </a:solidFill>
                <a:latin typeface="Andale Mono"/>
                <a:cs typeface="Andale Mono"/>
              </a:rPr>
              <a:t>(</a:t>
            </a:r>
            <a:r>
              <a:rPr lang="en-US" b="0" dirty="0" err="1">
                <a:solidFill>
                  <a:schemeClr val="bg1">
                    <a:lumMod val="50000"/>
                    <a:lumOff val="50000"/>
                  </a:schemeClr>
                </a:solidFill>
                <a:latin typeface="Andale Mono"/>
                <a:cs typeface="Andale Mono"/>
              </a:rPr>
              <a:t>TextIO.Read.from</a:t>
            </a:r>
            <a:r>
              <a:rPr lang="en-US" b="0" dirty="0">
                <a:solidFill>
                  <a:schemeClr val="bg1">
                    <a:lumMod val="50000"/>
                    <a:lumOff val="50000"/>
                  </a:schemeClr>
                </a:solidFill>
                <a:latin typeface="Andale Mono"/>
                <a:cs typeface="Andale Mono"/>
              </a:rPr>
              <a:t>("</a:t>
            </a:r>
            <a:r>
              <a:rPr lang="en-US" b="0" dirty="0" err="1">
                <a:solidFill>
                  <a:schemeClr val="bg1">
                    <a:lumMod val="50000"/>
                    <a:lumOff val="50000"/>
                  </a:schemeClr>
                </a:solidFill>
                <a:latin typeface="Andale Mono"/>
                <a:cs typeface="Andale Mono"/>
              </a:rPr>
              <a:t>gs</a:t>
            </a:r>
            <a:r>
              <a:rPr lang="en-US" b="0" dirty="0">
                <a:solidFill>
                  <a:schemeClr val="bg1">
                    <a:lumMod val="50000"/>
                    <a:lumOff val="50000"/>
                  </a:schemeClr>
                </a:solidFill>
                <a:latin typeface="Andale Mono"/>
                <a:cs typeface="Andale Mono"/>
              </a:rPr>
              <a:t>://your/input/"))   </a:t>
            </a:r>
          </a:p>
          <a:p>
            <a:endParaRPr lang="en-US" b="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endParaRPr lang="en-US" b="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endParaRPr lang="en-US" b="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endParaRPr lang="en-US" b="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endParaRPr lang="en-US" b="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endParaRPr lang="en-US" b="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endParaRPr lang="en-US" b="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endParaRPr lang="en-US" b="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.apply(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FlatMapElements.via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((String word) -&gt;     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Arrays.asList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word.split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("[^a-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zA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-Z']+")))) 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.apply(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Filter.by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((String word) -&gt; !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word.isEmpty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())) 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.apply(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Count.perElement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())</a:t>
            </a:r>
          </a:p>
          <a:p>
            <a:r>
              <a:rPr lang="en-US" b="0" dirty="0">
                <a:solidFill>
                  <a:schemeClr val="bg1">
                    <a:lumMod val="50000"/>
                    <a:lumOff val="50000"/>
                  </a:schemeClr>
                </a:solidFill>
                <a:latin typeface="Andale Mono"/>
                <a:cs typeface="Andale Mono"/>
              </a:rPr>
              <a:t> .apply(</a:t>
            </a:r>
            <a:r>
              <a:rPr lang="en-US" b="0" dirty="0" err="1">
                <a:solidFill>
                  <a:schemeClr val="bg1">
                    <a:lumMod val="50000"/>
                    <a:lumOff val="50000"/>
                  </a:schemeClr>
                </a:solidFill>
                <a:latin typeface="Andale Mono"/>
                <a:cs typeface="Andale Mono"/>
              </a:rPr>
              <a:t>MapElements.via</a:t>
            </a:r>
            <a:r>
              <a:rPr lang="en-US" b="0" dirty="0">
                <a:solidFill>
                  <a:schemeClr val="bg1">
                    <a:lumMod val="50000"/>
                    <a:lumOff val="50000"/>
                  </a:schemeClr>
                </a:solidFill>
                <a:latin typeface="Andale Mono"/>
                <a:cs typeface="Andale Mono"/>
              </a:rPr>
              <a:t>((KV&lt;String, Long&gt; </a:t>
            </a:r>
            <a:r>
              <a:rPr lang="en-US" b="0" dirty="0" err="1">
                <a:solidFill>
                  <a:schemeClr val="bg1">
                    <a:lumMod val="50000"/>
                    <a:lumOff val="50000"/>
                  </a:schemeClr>
                </a:solidFill>
                <a:latin typeface="Andale Mono"/>
                <a:cs typeface="Andale Mono"/>
              </a:rPr>
              <a:t>wordCount</a:t>
            </a:r>
            <a:r>
              <a:rPr lang="en-US" b="0" dirty="0">
                <a:solidFill>
                  <a:schemeClr val="bg1">
                    <a:lumMod val="50000"/>
                    <a:lumOff val="50000"/>
                  </a:schemeClr>
                </a:solidFill>
                <a:latin typeface="Andale Mono"/>
                <a:cs typeface="Andale Mono"/>
              </a:rPr>
              <a:t>) -&gt; </a:t>
            </a:r>
          </a:p>
          <a:p>
            <a:r>
              <a:rPr lang="en-US" b="0" dirty="0">
                <a:solidFill>
                  <a:schemeClr val="bg1">
                    <a:lumMod val="50000"/>
                    <a:lumOff val="50000"/>
                  </a:schemeClr>
                </a:solidFill>
                <a:latin typeface="Andale Mono"/>
                <a:cs typeface="Andale Mono"/>
              </a:rPr>
              <a:t>    </a:t>
            </a:r>
            <a:r>
              <a:rPr lang="en-US" b="0" dirty="0" err="1">
                <a:solidFill>
                  <a:schemeClr val="bg1">
                    <a:lumMod val="50000"/>
                    <a:lumOff val="50000"/>
                  </a:schemeClr>
                </a:solidFill>
                <a:latin typeface="Andale Mono"/>
                <a:cs typeface="Andale Mono"/>
              </a:rPr>
              <a:t>wordCount.getKey</a:t>
            </a:r>
            <a:r>
              <a:rPr lang="en-US" b="0" dirty="0">
                <a:solidFill>
                  <a:schemeClr val="bg1">
                    <a:lumMod val="50000"/>
                    <a:lumOff val="50000"/>
                  </a:schemeClr>
                </a:solidFill>
                <a:latin typeface="Andale Mono"/>
                <a:cs typeface="Andale Mono"/>
              </a:rPr>
              <a:t>() + ": " + </a:t>
            </a:r>
            <a:r>
              <a:rPr lang="en-US" b="0" dirty="0" err="1">
                <a:solidFill>
                  <a:schemeClr val="bg1">
                    <a:lumMod val="50000"/>
                    <a:lumOff val="50000"/>
                  </a:schemeClr>
                </a:solidFill>
                <a:latin typeface="Andale Mono"/>
                <a:cs typeface="Andale Mono"/>
              </a:rPr>
              <a:t>wordCount.getValue</a:t>
            </a:r>
            <a:r>
              <a:rPr lang="en-US" b="0" dirty="0">
                <a:solidFill>
                  <a:schemeClr val="bg1">
                    <a:lumMod val="50000"/>
                    <a:lumOff val="50000"/>
                  </a:schemeClr>
                </a:solidFill>
                <a:latin typeface="Andale Mono"/>
                <a:cs typeface="Andale Mono"/>
              </a:rPr>
              <a:t>()))  </a:t>
            </a:r>
          </a:p>
          <a:p>
            <a:r>
              <a:rPr lang="en-US" b="0" dirty="0">
                <a:solidFill>
                  <a:schemeClr val="bg1">
                    <a:lumMod val="50000"/>
                    <a:lumOff val="50000"/>
                  </a:schemeClr>
                </a:solidFill>
                <a:latin typeface="Andale Mono"/>
                <a:cs typeface="Andale Mono"/>
              </a:rPr>
              <a:t> .apply(</a:t>
            </a:r>
            <a:r>
              <a:rPr lang="en-US" b="0" dirty="0" err="1">
                <a:solidFill>
                  <a:schemeClr val="bg1">
                    <a:lumMod val="50000"/>
                    <a:lumOff val="50000"/>
                  </a:schemeClr>
                </a:solidFill>
                <a:latin typeface="Andale Mono"/>
                <a:cs typeface="Andale Mono"/>
              </a:rPr>
              <a:t>TextIO.Write.to</a:t>
            </a:r>
            <a:r>
              <a:rPr lang="en-US" b="0" dirty="0">
                <a:solidFill>
                  <a:schemeClr val="bg1">
                    <a:lumMod val="50000"/>
                    <a:lumOff val="50000"/>
                  </a:schemeClr>
                </a:solidFill>
                <a:latin typeface="Andale Mono"/>
                <a:cs typeface="Andale Mono"/>
              </a:rPr>
              <a:t>("</a:t>
            </a:r>
            <a:r>
              <a:rPr lang="en-US" b="0" dirty="0" err="1">
                <a:solidFill>
                  <a:schemeClr val="bg1">
                    <a:lumMod val="50000"/>
                    <a:lumOff val="50000"/>
                  </a:schemeClr>
                </a:solidFill>
                <a:latin typeface="Andale Mono"/>
                <a:cs typeface="Andale Mono"/>
              </a:rPr>
              <a:t>gs</a:t>
            </a:r>
            <a:r>
              <a:rPr lang="en-US" b="0" dirty="0">
                <a:solidFill>
                  <a:schemeClr val="bg1">
                    <a:lumMod val="50000"/>
                    <a:lumOff val="50000"/>
                  </a:schemeClr>
                </a:solidFill>
                <a:latin typeface="Andale Mono"/>
                <a:cs typeface="Andale Mono"/>
              </a:rPr>
              <a:t>://your/output/"));</a:t>
            </a:r>
          </a:p>
        </p:txBody>
      </p:sp>
    </p:spTree>
    <p:extLst>
      <p:ext uri="{BB962C8B-B14F-4D97-AF65-F5344CB8AC3E}">
        <p14:creationId xmlns:p14="http://schemas.microsoft.com/office/powerpoint/2010/main" val="1440417347"/>
      </p:ext>
    </p:extLst>
  </p:cSld>
  <p:clrMapOvr>
    <a:masterClrMapping/>
  </p:clrMapOvr>
  <p:transition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Processing Unbounded Datasets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1828800"/>
            <a:ext cx="8305800" cy="403187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Pipeline p =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Pipeline.create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(options);</a:t>
            </a:r>
          </a:p>
          <a:p>
            <a:endParaRPr lang="en-US" b="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en-US" b="0" dirty="0" err="1">
                <a:solidFill>
                  <a:schemeClr val="bg1">
                    <a:lumMod val="50000"/>
                    <a:lumOff val="50000"/>
                  </a:schemeClr>
                </a:solidFill>
                <a:latin typeface="Andale Mono"/>
                <a:cs typeface="Andale Mono"/>
              </a:rPr>
              <a:t>p.apply</a:t>
            </a:r>
            <a:r>
              <a:rPr lang="en-US" b="0" dirty="0">
                <a:solidFill>
                  <a:schemeClr val="bg1">
                    <a:lumMod val="50000"/>
                    <a:lumOff val="50000"/>
                  </a:schemeClr>
                </a:solidFill>
                <a:latin typeface="Andale Mono"/>
                <a:cs typeface="Andale Mono"/>
              </a:rPr>
              <a:t>(</a:t>
            </a:r>
            <a:r>
              <a:rPr lang="en-US" b="0" dirty="0" err="1">
                <a:solidFill>
                  <a:schemeClr val="bg1">
                    <a:lumMod val="50000"/>
                    <a:lumOff val="50000"/>
                  </a:schemeClr>
                </a:solidFill>
                <a:latin typeface="Andale Mono"/>
                <a:cs typeface="Andale Mono"/>
              </a:rPr>
              <a:t>KafkaIO.read</a:t>
            </a:r>
            <a:r>
              <a:rPr lang="en-US" b="0" dirty="0">
                <a:solidFill>
                  <a:schemeClr val="bg1">
                    <a:lumMod val="50000"/>
                    <a:lumOff val="50000"/>
                  </a:schemeClr>
                </a:solidFill>
                <a:latin typeface="Andale Mono"/>
                <a:cs typeface="Andale Mono"/>
              </a:rPr>
              <a:t>("tweets")</a:t>
            </a:r>
          </a:p>
          <a:p>
            <a:r>
              <a:rPr lang="en-US" b="0" dirty="0">
                <a:solidFill>
                  <a:schemeClr val="bg1">
                    <a:lumMod val="50000"/>
                    <a:lumOff val="50000"/>
                  </a:schemeClr>
                </a:solidFill>
                <a:latin typeface="Andale Mono"/>
                <a:cs typeface="Andale Mono"/>
              </a:rPr>
              <a:t>    .</a:t>
            </a:r>
            <a:r>
              <a:rPr lang="en-US" b="0" dirty="0" err="1">
                <a:solidFill>
                  <a:schemeClr val="bg1">
                    <a:lumMod val="50000"/>
                    <a:lumOff val="50000"/>
                  </a:schemeClr>
                </a:solidFill>
                <a:latin typeface="Andale Mono"/>
                <a:cs typeface="Andale Mono"/>
              </a:rPr>
              <a:t>withTimestampFn</a:t>
            </a:r>
            <a:r>
              <a:rPr lang="en-US" b="0" dirty="0">
                <a:solidFill>
                  <a:schemeClr val="bg1">
                    <a:lumMod val="50000"/>
                    <a:lumOff val="50000"/>
                  </a:schemeClr>
                </a:solidFill>
                <a:latin typeface="Andale Mono"/>
                <a:cs typeface="Andale Mono"/>
              </a:rPr>
              <a:t>(new </a:t>
            </a:r>
            <a:r>
              <a:rPr lang="en-US" b="0" dirty="0" err="1">
                <a:solidFill>
                  <a:schemeClr val="bg1">
                    <a:lumMod val="50000"/>
                    <a:lumOff val="50000"/>
                  </a:schemeClr>
                </a:solidFill>
                <a:latin typeface="Andale Mono"/>
                <a:cs typeface="Andale Mono"/>
              </a:rPr>
              <a:t>TweetTimestampFunction</a:t>
            </a:r>
            <a:r>
              <a:rPr lang="en-US" b="0" dirty="0">
                <a:solidFill>
                  <a:schemeClr val="bg1">
                    <a:lumMod val="50000"/>
                    <a:lumOff val="50000"/>
                  </a:schemeClr>
                </a:solidFill>
                <a:latin typeface="Andale Mono"/>
                <a:cs typeface="Andale Mono"/>
              </a:rPr>
              <a:t>())</a:t>
            </a:r>
          </a:p>
          <a:p>
            <a:r>
              <a:rPr lang="en-US" b="0" dirty="0">
                <a:solidFill>
                  <a:schemeClr val="bg1">
                    <a:lumMod val="50000"/>
                    <a:lumOff val="50000"/>
                  </a:schemeClr>
                </a:solidFill>
                <a:latin typeface="Andale Mono"/>
                <a:cs typeface="Andale Mono"/>
              </a:rPr>
              <a:t>    .</a:t>
            </a:r>
            <a:r>
              <a:rPr lang="en-US" b="0" dirty="0" err="1">
                <a:solidFill>
                  <a:schemeClr val="bg1">
                    <a:lumMod val="50000"/>
                    <a:lumOff val="50000"/>
                  </a:schemeClr>
                </a:solidFill>
                <a:latin typeface="Andale Mono"/>
                <a:cs typeface="Andale Mono"/>
              </a:rPr>
              <a:t>withWatermarkFn</a:t>
            </a:r>
            <a:r>
              <a:rPr lang="en-US" b="0" dirty="0">
                <a:solidFill>
                  <a:schemeClr val="bg1">
                    <a:lumMod val="50000"/>
                    <a:lumOff val="50000"/>
                  </a:schemeClr>
                </a:solidFill>
                <a:latin typeface="Andale Mono"/>
                <a:cs typeface="Andale Mono"/>
              </a:rPr>
              <a:t>(</a:t>
            </a:r>
            <a:r>
              <a:rPr lang="en-US" b="0" dirty="0" err="1">
                <a:solidFill>
                  <a:schemeClr val="bg1">
                    <a:lumMod val="50000"/>
                    <a:lumOff val="50000"/>
                  </a:schemeClr>
                </a:solidFill>
                <a:latin typeface="Andale Mono"/>
                <a:cs typeface="Andale Mono"/>
              </a:rPr>
              <a:t>kv</a:t>
            </a:r>
            <a:r>
              <a:rPr lang="en-US" b="0" dirty="0">
                <a:solidFill>
                  <a:schemeClr val="bg1">
                    <a:lumMod val="50000"/>
                    <a:lumOff val="50000"/>
                  </a:schemeClr>
                </a:solidFill>
                <a:latin typeface="Andale Mono"/>
                <a:cs typeface="Andale Mono"/>
              </a:rPr>
              <a:t> -&gt; </a:t>
            </a:r>
          </a:p>
          <a:p>
            <a:r>
              <a:rPr lang="en-US" b="0" dirty="0">
                <a:solidFill>
                  <a:schemeClr val="bg1">
                    <a:lumMod val="50000"/>
                    <a:lumOff val="50000"/>
                  </a:schemeClr>
                </a:solidFill>
                <a:latin typeface="Andale Mono"/>
                <a:cs typeface="Andale Mono"/>
              </a:rPr>
              <a:t>        </a:t>
            </a:r>
            <a:r>
              <a:rPr lang="en-US" b="0" dirty="0" err="1">
                <a:solidFill>
                  <a:schemeClr val="bg1">
                    <a:lumMod val="50000"/>
                    <a:lumOff val="50000"/>
                  </a:schemeClr>
                </a:solidFill>
                <a:latin typeface="Andale Mono"/>
                <a:cs typeface="Andale Mono"/>
              </a:rPr>
              <a:t>Instant.now</a:t>
            </a:r>
            <a:r>
              <a:rPr lang="en-US" b="0" dirty="0">
                <a:solidFill>
                  <a:schemeClr val="bg1">
                    <a:lumMod val="50000"/>
                    <a:lumOff val="50000"/>
                  </a:schemeClr>
                </a:solidFill>
                <a:latin typeface="Andale Mono"/>
                <a:cs typeface="Andale Mono"/>
              </a:rPr>
              <a:t>().minus(</a:t>
            </a:r>
            <a:r>
              <a:rPr lang="en-US" b="0" dirty="0" err="1">
                <a:solidFill>
                  <a:schemeClr val="bg1">
                    <a:lumMod val="50000"/>
                    <a:lumOff val="50000"/>
                  </a:schemeClr>
                </a:solidFill>
                <a:latin typeface="Andale Mono"/>
                <a:cs typeface="Andale Mono"/>
              </a:rPr>
              <a:t>Duration.standardMinutes</a:t>
            </a:r>
            <a:r>
              <a:rPr lang="en-US" b="0" dirty="0">
                <a:solidFill>
                  <a:schemeClr val="bg1">
                    <a:lumMod val="50000"/>
                    <a:lumOff val="50000"/>
                  </a:schemeClr>
                </a:solidFill>
                <a:latin typeface="Andale Mono"/>
                <a:cs typeface="Andale Mono"/>
              </a:rPr>
              <a:t>(2))))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.apply(</a:t>
            </a:r>
            <a:r>
              <a:rPr lang="en-US" b="0" dirty="0" err="1">
                <a:solidFill>
                  <a:srgbClr val="0070C0"/>
                </a:solidFill>
                <a:latin typeface="Andale Mono"/>
                <a:cs typeface="Andale Mono"/>
              </a:rPr>
              <a:t>Window.into</a:t>
            </a:r>
            <a:r>
              <a:rPr lang="en-US" b="0" dirty="0">
                <a:solidFill>
                  <a:srgbClr val="0070C0"/>
                </a:solidFill>
                <a:latin typeface="Andale Mono"/>
                <a:cs typeface="Andale Mono"/>
              </a:rPr>
              <a:t>(</a:t>
            </a:r>
            <a:r>
              <a:rPr lang="en-US" b="0" dirty="0" err="1">
                <a:solidFill>
                  <a:srgbClr val="0070C0"/>
                </a:solidFill>
                <a:latin typeface="Andale Mono"/>
                <a:cs typeface="Andale Mono"/>
              </a:rPr>
              <a:t>FixedWindows.of</a:t>
            </a:r>
            <a:r>
              <a:rPr lang="en-US" b="0" dirty="0">
                <a:solidFill>
                  <a:srgbClr val="0070C0"/>
                </a:solidFill>
                <a:latin typeface="Andale Mono"/>
                <a:cs typeface="Andale Mono"/>
              </a:rPr>
              <a:t>(</a:t>
            </a:r>
            <a:r>
              <a:rPr lang="en-US" b="0" dirty="0" err="1">
                <a:solidFill>
                  <a:srgbClr val="0070C0"/>
                </a:solidFill>
                <a:latin typeface="Andale Mono"/>
                <a:cs typeface="Andale Mono"/>
              </a:rPr>
              <a:t>Duration.standardMinutes</a:t>
            </a:r>
            <a:r>
              <a:rPr lang="en-US" b="0" dirty="0">
                <a:solidFill>
                  <a:srgbClr val="0070C0"/>
                </a:solidFill>
                <a:latin typeface="Andale Mono"/>
                <a:cs typeface="Andale Mono"/>
              </a:rPr>
              <a:t>(2)))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 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</a:t>
            </a:r>
            <a:r>
              <a:rPr lang="en-US" b="0" dirty="0">
                <a:solidFill>
                  <a:srgbClr val="00B050"/>
                </a:solidFill>
                <a:latin typeface="Andale Mono"/>
                <a:cs typeface="Andale Mono"/>
              </a:rPr>
              <a:t>.triggering(</a:t>
            </a:r>
            <a:r>
              <a:rPr lang="en-US" b="0" dirty="0" err="1">
                <a:solidFill>
                  <a:srgbClr val="00B050"/>
                </a:solidFill>
                <a:latin typeface="Andale Mono"/>
                <a:cs typeface="Andale Mono"/>
              </a:rPr>
              <a:t>AtWatermark</a:t>
            </a:r>
            <a:r>
              <a:rPr lang="en-US" b="0" dirty="0">
                <a:solidFill>
                  <a:srgbClr val="00B050"/>
                </a:solidFill>
                <a:latin typeface="Andale Mono"/>
                <a:cs typeface="Andale Mono"/>
              </a:rPr>
              <a:t>()         </a:t>
            </a:r>
          </a:p>
          <a:p>
            <a:r>
              <a:rPr lang="en-US" b="0" dirty="0">
                <a:solidFill>
                  <a:srgbClr val="00B050"/>
                </a:solidFill>
                <a:latin typeface="Andale Mono"/>
                <a:cs typeface="Andale Mono"/>
              </a:rPr>
              <a:t>        .</a:t>
            </a:r>
            <a:r>
              <a:rPr lang="en-US" b="0" dirty="0" err="1">
                <a:solidFill>
                  <a:srgbClr val="00B050"/>
                </a:solidFill>
                <a:latin typeface="Andale Mono"/>
                <a:cs typeface="Andale Mono"/>
              </a:rPr>
              <a:t>withEarlyFirings</a:t>
            </a:r>
            <a:r>
              <a:rPr lang="en-US" b="0" dirty="0">
                <a:solidFill>
                  <a:srgbClr val="00B050"/>
                </a:solidFill>
                <a:latin typeface="Andale Mono"/>
                <a:cs typeface="Andale Mono"/>
              </a:rPr>
              <a:t>(</a:t>
            </a:r>
            <a:r>
              <a:rPr lang="en-US" b="0" dirty="0" err="1">
                <a:solidFill>
                  <a:srgbClr val="00B050"/>
                </a:solidFill>
                <a:latin typeface="Andale Mono"/>
                <a:cs typeface="Andale Mono"/>
              </a:rPr>
              <a:t>AtPeriod</a:t>
            </a:r>
            <a:r>
              <a:rPr lang="en-US" b="0" dirty="0">
                <a:solidFill>
                  <a:srgbClr val="00B050"/>
                </a:solidFill>
                <a:latin typeface="Andale Mono"/>
                <a:cs typeface="Andale Mono"/>
              </a:rPr>
              <a:t>(</a:t>
            </a:r>
            <a:r>
              <a:rPr lang="en-US" b="0" dirty="0" err="1">
                <a:solidFill>
                  <a:srgbClr val="00B050"/>
                </a:solidFill>
                <a:latin typeface="Andale Mono"/>
                <a:cs typeface="Andale Mono"/>
              </a:rPr>
              <a:t>Duration.standardMinutes</a:t>
            </a:r>
            <a:r>
              <a:rPr lang="en-US" b="0" dirty="0">
                <a:solidFill>
                  <a:srgbClr val="00B050"/>
                </a:solidFill>
                <a:latin typeface="Andale Mono"/>
                <a:cs typeface="Andale Mono"/>
              </a:rPr>
              <a:t>(1)))          </a:t>
            </a:r>
          </a:p>
          <a:p>
            <a:r>
              <a:rPr lang="en-US" b="0" dirty="0">
                <a:solidFill>
                  <a:srgbClr val="00B050"/>
                </a:solidFill>
                <a:latin typeface="Andale Mono"/>
                <a:cs typeface="Andale Mono"/>
              </a:rPr>
              <a:t>        .</a:t>
            </a:r>
            <a:r>
              <a:rPr lang="en-US" b="0" dirty="0" err="1">
                <a:solidFill>
                  <a:srgbClr val="00B050"/>
                </a:solidFill>
                <a:latin typeface="Andale Mono"/>
                <a:cs typeface="Andale Mono"/>
              </a:rPr>
              <a:t>withLateFirings</a:t>
            </a:r>
            <a:r>
              <a:rPr lang="en-US" b="0" dirty="0">
                <a:solidFill>
                  <a:srgbClr val="00B050"/>
                </a:solidFill>
                <a:latin typeface="Andale Mono"/>
                <a:cs typeface="Andale Mono"/>
              </a:rPr>
              <a:t>(</a:t>
            </a:r>
            <a:r>
              <a:rPr lang="en-US" b="0" dirty="0" err="1">
                <a:solidFill>
                  <a:srgbClr val="00B050"/>
                </a:solidFill>
                <a:latin typeface="Andale Mono"/>
                <a:cs typeface="Andale Mono"/>
              </a:rPr>
              <a:t>AtCount</a:t>
            </a:r>
            <a:r>
              <a:rPr lang="en-US" b="0" dirty="0">
                <a:solidFill>
                  <a:srgbClr val="00B050"/>
                </a:solidFill>
                <a:latin typeface="Andale Mono"/>
                <a:cs typeface="Andale Mono"/>
              </a:rPr>
              <a:t>(1)))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 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</a:t>
            </a:r>
            <a:r>
              <a:rPr lang="en-US" b="0" dirty="0">
                <a:solidFill>
                  <a:srgbClr val="FF0000"/>
                </a:solidFill>
                <a:latin typeface="Andale Mono"/>
                <a:cs typeface="Andale Mono"/>
              </a:rPr>
              <a:t>.</a:t>
            </a:r>
            <a:r>
              <a:rPr lang="en-US" b="0" dirty="0" err="1">
                <a:solidFill>
                  <a:srgbClr val="FF0000"/>
                </a:solidFill>
                <a:latin typeface="Andale Mono"/>
                <a:cs typeface="Andale Mono"/>
              </a:rPr>
              <a:t>accumulatingAndRetractingFiredPanes</a:t>
            </a:r>
            <a:r>
              <a:rPr lang="en-US" b="0" dirty="0">
                <a:solidFill>
                  <a:srgbClr val="FF0000"/>
                </a:solidFill>
                <a:latin typeface="Andale Mono"/>
                <a:cs typeface="Andale Mono"/>
              </a:rPr>
              <a:t>()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) 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.apply(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FlatMapElements.via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((String word) -&gt; 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Arrays.asList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word.split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("[^a-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zA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-Z']+"))))  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.apply(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Filter.by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((String word) -&gt; !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word.isEmpty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())) 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.apply(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Count.perElement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())</a:t>
            </a:r>
          </a:p>
          <a:p>
            <a:r>
              <a:rPr lang="en-US" b="0" dirty="0">
                <a:solidFill>
                  <a:schemeClr val="bg1">
                    <a:lumMod val="50000"/>
                    <a:lumOff val="50000"/>
                  </a:schemeClr>
                </a:solidFill>
                <a:latin typeface="Andale Mono"/>
                <a:cs typeface="Andale Mono"/>
              </a:rPr>
              <a:t> .apply(</a:t>
            </a:r>
            <a:r>
              <a:rPr lang="en-US" b="0" dirty="0" err="1">
                <a:solidFill>
                  <a:schemeClr val="bg1">
                    <a:lumMod val="50000"/>
                    <a:lumOff val="50000"/>
                  </a:schemeClr>
                </a:solidFill>
                <a:latin typeface="Andale Mono"/>
                <a:cs typeface="Andale Mono"/>
              </a:rPr>
              <a:t>KafkaIO.write</a:t>
            </a:r>
            <a:r>
              <a:rPr lang="en-US" b="0" dirty="0">
                <a:solidFill>
                  <a:schemeClr val="bg1">
                    <a:lumMod val="50000"/>
                    <a:lumOff val="50000"/>
                  </a:schemeClr>
                </a:solidFill>
                <a:latin typeface="Andale Mono"/>
                <a:cs typeface="Andale Mono"/>
              </a:rPr>
              <a:t>("counts"))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648200" y="5572780"/>
            <a:ext cx="419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800" b="0" kern="0" dirty="0">
                <a:solidFill>
                  <a:srgbClr val="0070C0"/>
                </a:solidFill>
                <a:latin typeface="Gill Sans"/>
                <a:cs typeface="Gill Sans"/>
              </a:rPr>
              <a:t>Where</a:t>
            </a:r>
            <a:r>
              <a:rPr lang="en-US" sz="1800" b="0" kern="0" dirty="0">
                <a:solidFill>
                  <a:srgbClr val="000000"/>
                </a:solidFill>
                <a:latin typeface="Gill Sans"/>
                <a:cs typeface="Gill Sans"/>
              </a:rPr>
              <a:t> in event time?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648200" y="5879068"/>
            <a:ext cx="419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800" b="0" kern="0" dirty="0">
                <a:solidFill>
                  <a:srgbClr val="00B050"/>
                </a:solidFill>
                <a:latin typeface="Gill Sans"/>
                <a:cs typeface="Gill Sans"/>
              </a:rPr>
              <a:t>When</a:t>
            </a:r>
            <a:r>
              <a:rPr lang="en-US" sz="1800" b="0" kern="0" dirty="0">
                <a:solidFill>
                  <a:srgbClr val="000000"/>
                </a:solidFill>
                <a:latin typeface="Gill Sans"/>
                <a:cs typeface="Gill Sans"/>
              </a:rPr>
              <a:t> in processing time?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648200" y="6183868"/>
            <a:ext cx="419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800" b="0" kern="0" dirty="0">
                <a:solidFill>
                  <a:srgbClr val="FF0000"/>
                </a:solidFill>
                <a:latin typeface="Gill Sans"/>
                <a:cs typeface="Gill Sans"/>
              </a:rPr>
              <a:t>How</a:t>
            </a:r>
            <a:r>
              <a:rPr lang="en-US" sz="1800" b="0" kern="0" dirty="0">
                <a:solidFill>
                  <a:srgbClr val="000000"/>
                </a:solidFill>
                <a:latin typeface="Gill Sans"/>
                <a:cs typeface="Gill Sans"/>
              </a:rPr>
              <a:t> do refines relate?</a:t>
            </a:r>
          </a:p>
        </p:txBody>
      </p:sp>
    </p:spTree>
    <p:extLst>
      <p:ext uri="{BB962C8B-B14F-4D97-AF65-F5344CB8AC3E}">
        <p14:creationId xmlns:p14="http://schemas.microsoft.com/office/powerpoint/2010/main" val="635892071"/>
      </p:ext>
    </p:extLst>
  </p:cSld>
  <p:clrMapOvr>
    <a:masterClrMapping/>
  </p:clrMapOvr>
  <p:transition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0" y="6611938"/>
            <a:ext cx="44958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/>
              <a:t>Source: </a:t>
            </a:r>
            <a:r>
              <a:rPr lang="en-US" sz="1000" b="0" dirty="0" err="1"/>
              <a:t>flickr</a:t>
            </a:r>
            <a:r>
              <a:rPr lang="en-US" sz="1000" b="0" dirty="0"/>
              <a:t> (https://</a:t>
            </a:r>
            <a:r>
              <a:rPr lang="en-US" sz="1000" b="0" dirty="0" err="1"/>
              <a:t>www.flickr.com</a:t>
            </a:r>
            <a:r>
              <a:rPr lang="en-US" sz="1000" b="0" dirty="0"/>
              <a:t>/photos/39414578@N03/16042029002)</a:t>
            </a:r>
          </a:p>
        </p:txBody>
      </p:sp>
    </p:spTree>
    <p:extLst>
      <p:ext uri="{BB962C8B-B14F-4D97-AF65-F5344CB8AC3E}">
        <p14:creationId xmlns:p14="http://schemas.microsoft.com/office/powerpoint/2010/main" val="1534099774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66800"/>
            <a:ext cx="9144000" cy="4701184"/>
          </a:xfrm>
          <a:prstGeom prst="rect">
            <a:avLst/>
          </a:prstGeom>
        </p:spPr>
      </p:pic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0" y="6611938"/>
            <a:ext cx="40386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 Spark Structured Streaming Documentation</a:t>
            </a:r>
          </a:p>
        </p:txBody>
      </p:sp>
    </p:spTree>
    <p:extLst>
      <p:ext uri="{BB962C8B-B14F-4D97-AF65-F5344CB8AC3E}">
        <p14:creationId xmlns:p14="http://schemas.microsoft.com/office/powerpoint/2010/main" val="183444677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76300"/>
            <a:ext cx="9144000" cy="5083120"/>
          </a:xfrm>
          <a:prstGeom prst="rect">
            <a:avLst/>
          </a:prstGeom>
        </p:spPr>
      </p:pic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0" y="6611938"/>
            <a:ext cx="40386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 Spark Structured Streaming Documentation</a:t>
            </a:r>
          </a:p>
        </p:txBody>
      </p:sp>
    </p:spTree>
    <p:extLst>
      <p:ext uri="{BB962C8B-B14F-4D97-AF65-F5344CB8AC3E}">
        <p14:creationId xmlns:p14="http://schemas.microsoft.com/office/powerpoint/2010/main" val="578851643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raine-le-Château_JPG02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0" y="6611938"/>
            <a:ext cx="40386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/>
              <a:t>Source: Wikipedia (River)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81000" y="5791200"/>
            <a:ext cx="7086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92100" algn="l"/>
                <a:tab pos="520700" algn="l"/>
              </a:tabLst>
            </a:pPr>
            <a:r>
              <a:rPr lang="en-US" sz="3600" b="0" dirty="0">
                <a:latin typeface="Gill Sans"/>
                <a:cs typeface="Gill Sans"/>
              </a:rPr>
              <a:t>Interlude</a:t>
            </a:r>
          </a:p>
        </p:txBody>
      </p:sp>
    </p:spTree>
    <p:extLst>
      <p:ext uri="{BB962C8B-B14F-4D97-AF65-F5344CB8AC3E}">
        <p14:creationId xmlns:p14="http://schemas.microsoft.com/office/powerpoint/2010/main" val="808450020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Default Design">
  <a:themeElements>
    <a:clrScheme name="My Theme Colors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FFFF99"/>
      </a:accent1>
      <a:accent2>
        <a:srgbClr val="9999FF"/>
      </a:accent2>
      <a:accent3>
        <a:srgbClr val="CCFF99"/>
      </a:accent3>
      <a:accent4>
        <a:srgbClr val="FF99CC"/>
      </a:accent4>
      <a:accent5>
        <a:srgbClr val="99CCFF"/>
      </a:accent5>
      <a:accent6>
        <a:srgbClr val="FFCC99"/>
      </a:accent6>
      <a:hlink>
        <a:srgbClr val="FFFFFF"/>
      </a:hlink>
      <a:folHlink>
        <a:srgbClr val="B2B2B2"/>
      </a:folHlink>
    </a:clrScheme>
    <a:fontScheme name="Default Design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25252F"/>
        </a:dk1>
        <a:lt1>
          <a:srgbClr val="9999FF"/>
        </a:lt1>
        <a:dk2>
          <a:srgbClr val="000000"/>
        </a:dk2>
        <a:lt2>
          <a:srgbClr val="FFFFFF"/>
        </a:lt2>
        <a:accent1>
          <a:srgbClr val="3366FF"/>
        </a:accent1>
        <a:accent2>
          <a:srgbClr val="003399"/>
        </a:accent2>
        <a:accent3>
          <a:srgbClr val="AAAAAA"/>
        </a:accent3>
        <a:accent4>
          <a:srgbClr val="8282DA"/>
        </a:accent4>
        <a:accent5>
          <a:srgbClr val="ADB8FF"/>
        </a:accent5>
        <a:accent6>
          <a:srgbClr val="002D8A"/>
        </a:accent6>
        <a:hlink>
          <a:srgbClr val="009999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314183"/>
        </a:dk1>
        <a:lt1>
          <a:srgbClr val="FFFFFF"/>
        </a:lt1>
        <a:dk2>
          <a:srgbClr val="0B1E45"/>
        </a:dk2>
        <a:lt2>
          <a:srgbClr val="FFFFFF"/>
        </a:lt2>
        <a:accent1>
          <a:srgbClr val="6666FF"/>
        </a:accent1>
        <a:accent2>
          <a:srgbClr val="0066FF"/>
        </a:accent2>
        <a:accent3>
          <a:srgbClr val="AAABB0"/>
        </a:accent3>
        <a:accent4>
          <a:srgbClr val="DADADA"/>
        </a:accent4>
        <a:accent5>
          <a:srgbClr val="B8B8FF"/>
        </a:accent5>
        <a:accent6>
          <a:srgbClr val="005CE7"/>
        </a:accent6>
        <a:hlink>
          <a:srgbClr val="006699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194349"/>
        </a:dk1>
        <a:lt1>
          <a:srgbClr val="FFFFCC"/>
        </a:lt1>
        <a:dk2>
          <a:srgbClr val="006666"/>
        </a:dk2>
        <a:lt2>
          <a:srgbClr val="FFFFFF"/>
        </a:lt2>
        <a:accent1>
          <a:srgbClr val="99CC00"/>
        </a:accent1>
        <a:accent2>
          <a:srgbClr val="00B6B2"/>
        </a:accent2>
        <a:accent3>
          <a:srgbClr val="AAB8B8"/>
        </a:accent3>
        <a:accent4>
          <a:srgbClr val="DADAAE"/>
        </a:accent4>
        <a:accent5>
          <a:srgbClr val="CAE2AA"/>
        </a:accent5>
        <a:accent6>
          <a:srgbClr val="00A5A1"/>
        </a:accent6>
        <a:hlink>
          <a:srgbClr val="669900"/>
        </a:hlink>
        <a:folHlink>
          <a:srgbClr val="6666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194349"/>
        </a:dk1>
        <a:lt1>
          <a:srgbClr val="FFFFCC"/>
        </a:lt1>
        <a:dk2>
          <a:srgbClr val="0000FF"/>
        </a:dk2>
        <a:lt2>
          <a:srgbClr val="FFFFFF"/>
        </a:lt2>
        <a:accent1>
          <a:srgbClr val="0099FF"/>
        </a:accent1>
        <a:accent2>
          <a:srgbClr val="33CC33"/>
        </a:accent2>
        <a:accent3>
          <a:srgbClr val="AAAAFF"/>
        </a:accent3>
        <a:accent4>
          <a:srgbClr val="DADAAE"/>
        </a:accent4>
        <a:accent5>
          <a:srgbClr val="AACAFF"/>
        </a:accent5>
        <a:accent6>
          <a:srgbClr val="2DB92D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194349"/>
        </a:dk1>
        <a:lt1>
          <a:srgbClr val="FFFFCC"/>
        </a:lt1>
        <a:dk2>
          <a:srgbClr val="72A497"/>
        </a:dk2>
        <a:lt2>
          <a:srgbClr val="000000"/>
        </a:lt2>
        <a:accent1>
          <a:srgbClr val="805D32"/>
        </a:accent1>
        <a:accent2>
          <a:srgbClr val="7D2F3C"/>
        </a:accent2>
        <a:accent3>
          <a:srgbClr val="BCCFC9"/>
        </a:accent3>
        <a:accent4>
          <a:srgbClr val="DADAAE"/>
        </a:accent4>
        <a:accent5>
          <a:srgbClr val="C0B6AD"/>
        </a:accent5>
        <a:accent6>
          <a:srgbClr val="712A35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1C1C1C"/>
        </a:dk1>
        <a:lt1>
          <a:srgbClr val="FFFFFF"/>
        </a:lt1>
        <a:dk2>
          <a:srgbClr val="710F0F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BB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666699"/>
        </a:hlink>
        <a:folHlink>
          <a:srgbClr val="99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336666"/>
        </a:dk1>
        <a:lt1>
          <a:srgbClr val="FFFFFF"/>
        </a:lt1>
        <a:dk2>
          <a:srgbClr val="000000"/>
        </a:dk2>
        <a:lt2>
          <a:srgbClr val="666699"/>
        </a:lt2>
        <a:accent1>
          <a:srgbClr val="99CCCC"/>
        </a:accent1>
        <a:accent2>
          <a:srgbClr val="CCCCCC"/>
        </a:accent2>
        <a:accent3>
          <a:srgbClr val="FFFFFF"/>
        </a:accent3>
        <a:accent4>
          <a:srgbClr val="2A5656"/>
        </a:accent4>
        <a:accent5>
          <a:srgbClr val="CAE2E2"/>
        </a:accent5>
        <a:accent6>
          <a:srgbClr val="B9B9B9"/>
        </a:accent6>
        <a:hlink>
          <a:srgbClr val="006666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336699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CC3300"/>
        </a:accent1>
        <a:accent2>
          <a:srgbClr val="CC9900"/>
        </a:accent2>
        <a:accent3>
          <a:srgbClr val="FFFFFF"/>
        </a:accent3>
        <a:accent4>
          <a:srgbClr val="000000"/>
        </a:accent4>
        <a:accent5>
          <a:srgbClr val="E2ADAA"/>
        </a:accent5>
        <a:accent6>
          <a:srgbClr val="B98A00"/>
        </a:accent6>
        <a:hlink>
          <a:srgbClr val="CC6600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666699"/>
        </a:accent1>
        <a:accent2>
          <a:srgbClr val="9999FF"/>
        </a:accent2>
        <a:accent3>
          <a:srgbClr val="FFFFFF"/>
        </a:accent3>
        <a:accent4>
          <a:srgbClr val="000000"/>
        </a:accent4>
        <a:accent5>
          <a:srgbClr val="B8B8CA"/>
        </a:accent5>
        <a:accent6>
          <a:srgbClr val="8A8AE7"/>
        </a:accent6>
        <a:hlink>
          <a:srgbClr val="3366FF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58171</TotalTime>
  <Words>3310</Words>
  <Application>Microsoft Macintosh PowerPoint</Application>
  <PresentationFormat>On-screen Show (4:3)</PresentationFormat>
  <Paragraphs>1188</Paragraphs>
  <Slides>63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70" baseType="lpstr">
      <vt:lpstr>ＭＳ Ｐゴシック</vt:lpstr>
      <vt:lpstr>Andale Mono</vt:lpstr>
      <vt:lpstr>Arial</vt:lpstr>
      <vt:lpstr>Arial Black</vt:lpstr>
      <vt:lpstr>Gill Sans</vt:lpstr>
      <vt:lpstr>Wingdings</vt:lpstr>
      <vt:lpstr>Default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>University of Waterloo</Company>
  <LinksUpToDate>false</LinksUpToDate>
  <SharedDoc>false</SharedDoc>
  <HyperlinkBase/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Big Data Infrastructure</dc:title>
  <dc:subject/>
  <dc:creator>Jimmy Lin</dc:creator>
  <cp:keywords/>
  <dc:description/>
  <cp:lastModifiedBy>Jimmy Lin</cp:lastModifiedBy>
  <cp:revision>12513</cp:revision>
  <dcterms:created xsi:type="dcterms:W3CDTF">2012-08-31T06:36:49Z</dcterms:created>
  <dcterms:modified xsi:type="dcterms:W3CDTF">2018-11-23T17:02:54Z</dcterms:modified>
  <cp:category/>
</cp:coreProperties>
</file>